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888" r:id="rId4"/>
  </p:sldMasterIdLst>
  <p:notesMasterIdLst>
    <p:notesMasterId r:id="rId28"/>
  </p:notesMasterIdLst>
  <p:sldIdLst>
    <p:sldId id="256" r:id="rId5"/>
    <p:sldId id="257" r:id="rId6"/>
    <p:sldId id="258" r:id="rId7"/>
    <p:sldId id="288" r:id="rId8"/>
    <p:sldId id="260" r:id="rId9"/>
    <p:sldId id="292" r:id="rId10"/>
    <p:sldId id="285" r:id="rId11"/>
    <p:sldId id="312" r:id="rId12"/>
    <p:sldId id="293" r:id="rId13"/>
    <p:sldId id="322" r:id="rId14"/>
    <p:sldId id="323" r:id="rId15"/>
    <p:sldId id="318" r:id="rId16"/>
    <p:sldId id="299" r:id="rId17"/>
    <p:sldId id="321" r:id="rId18"/>
    <p:sldId id="301" r:id="rId19"/>
    <p:sldId id="303" r:id="rId20"/>
    <p:sldId id="304" r:id="rId21"/>
    <p:sldId id="319" r:id="rId22"/>
    <p:sldId id="320" r:id="rId23"/>
    <p:sldId id="305" r:id="rId24"/>
    <p:sldId id="308" r:id="rId25"/>
    <p:sldId id="309" r:id="rId26"/>
    <p:sldId id="31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2880" userDrawn="1">
          <p15:clr>
            <a:srgbClr val="A4A3A4"/>
          </p15:clr>
        </p15:guide>
        <p15:guide id="3" orient="horz" pos="777" userDrawn="1">
          <p15:clr>
            <a:srgbClr val="A4A3A4"/>
          </p15:clr>
        </p15:guide>
        <p15:guide id="4" orient="horz" pos="15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00" autoAdjust="0"/>
    <p:restoredTop sz="94650"/>
  </p:normalViewPr>
  <p:slideViewPr>
    <p:cSldViewPr snapToGrid="0" snapToObjects="1">
      <p:cViewPr varScale="1">
        <p:scale>
          <a:sx n="108" d="100"/>
          <a:sy n="108" d="100"/>
        </p:scale>
        <p:origin x="1080" y="-30"/>
      </p:cViewPr>
      <p:guideLst>
        <p:guide orient="horz" pos="1049"/>
        <p:guide pos="2880"/>
        <p:guide orient="horz" pos="777"/>
        <p:guide orient="horz" pos="15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E039C-83F2-E147-9F2D-75C6A621E4DA}" type="datetimeFigureOut">
              <a:rPr lang="en-US" smtClean="0"/>
              <a:t>12/1/2024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0E784-2655-D944-8273-D13A0E562E37}" type="slidenum">
              <a:rPr lang="en-US" smtClean="0"/>
              <a:t>‹#›</a:t>
            </a:fld>
            <a:endParaRPr lang="en-US"/>
          </a:p>
        </p:txBody>
      </p:sp>
    </p:spTree>
    <p:extLst>
      <p:ext uri="{BB962C8B-B14F-4D97-AF65-F5344CB8AC3E}">
        <p14:creationId xmlns:p14="http://schemas.microsoft.com/office/powerpoint/2010/main" val="6288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E0E784-2655-D944-8273-D13A0E562E37}" type="slidenum">
              <a:rPr lang="en-US" smtClean="0"/>
              <a:t>1</a:t>
            </a:fld>
            <a:endParaRPr lang="en-US"/>
          </a:p>
        </p:txBody>
      </p:sp>
    </p:spTree>
    <p:extLst>
      <p:ext uri="{BB962C8B-B14F-4D97-AF65-F5344CB8AC3E}">
        <p14:creationId xmlns:p14="http://schemas.microsoft.com/office/powerpoint/2010/main" val="188026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FB59C04-44A4-CF4D-BCCF-91B0EC4D587F}" type="datetime1">
              <a:rPr lang="en-ZA" smtClean="0"/>
              <a:t>2024/12/01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31FB4-306C-B14F-9DF4-0FD9AB22B8E7}" type="datetime1">
              <a:rPr lang="en-ZA" smtClean="0"/>
              <a:t>2024/12/01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89B79-E675-C345-883A-F23F764B154F}" type="datetime1">
              <a:rPr lang="en-ZA" smtClean="0"/>
              <a:t>2024/12/01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88099" y="620038"/>
            <a:ext cx="8536487" cy="945715"/>
          </a:xfrm>
        </p:spPr>
        <p:txBody>
          <a:bodyPr>
            <a:normAutofit/>
          </a:bodyPr>
          <a:lstStyle>
            <a:lvl1pPr>
              <a:lnSpc>
                <a:spcPts val="3000"/>
              </a:lnSpc>
              <a:defRPr sz="3500" b="1"/>
            </a:lvl1pPr>
          </a:lstStyle>
          <a:p>
            <a:r>
              <a:rPr lang="en-US" dirty="0"/>
              <a:t>HEADING GOES HERE NATIONAL TREASURY NATIONAL HEADINGGOES HERE NATIONAL</a:t>
            </a:r>
          </a:p>
        </p:txBody>
      </p:sp>
      <p:sp>
        <p:nvSpPr>
          <p:cNvPr id="3" name="Content Placeholder 2"/>
          <p:cNvSpPr>
            <a:spLocks noGrp="1"/>
          </p:cNvSpPr>
          <p:nvPr>
            <p:ph idx="1"/>
          </p:nvPr>
        </p:nvSpPr>
        <p:spPr>
          <a:xfrm>
            <a:off x="288099" y="1825624"/>
            <a:ext cx="8536487" cy="48216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8321841" y="0"/>
            <a:ext cx="405063" cy="40907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tx1">
                    <a:lumMod val="95000"/>
                    <a:lumOff val="5000"/>
                  </a:schemeClr>
                </a:solidFill>
              </a:rPr>
              <a:pPr/>
              <a:t>‹#›</a:t>
            </a:fld>
            <a:endParaRPr lang="en-US" sz="1400" b="1" dirty="0">
              <a:solidFill>
                <a:schemeClr val="tx1">
                  <a:lumMod val="95000"/>
                  <a:lumOff val="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06901-97E9-EC48-853A-C1E7E6BC4AA2}" type="datetime1">
              <a:rPr lang="en-ZA" smtClean="0"/>
              <a:t>2024/12/01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FC8E3-AC9B-484F-A89A-11D48F91BD50}" type="datetime1">
              <a:rPr lang="en-ZA" smtClean="0"/>
              <a:t>2024/12/01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73CD7-1148-2F44-B63B-DE7490027093}" type="datetime1">
              <a:rPr lang="en-ZA" smtClean="0"/>
              <a:t>2024/12/01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D0C203-3373-6B42-997B-6A5702094014}" type="datetime1">
              <a:rPr lang="en-ZA" smtClean="0"/>
              <a:t>2024/12/01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419AA-2EEB-AD4B-BFF7-1B911BDF0757}" type="datetime1">
              <a:rPr lang="en-ZA" smtClean="0"/>
              <a:t>2024/12/01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B59161-6F42-1849-8689-A2198D8BC5D0}" type="datetime1">
              <a:rPr lang="en-ZA" smtClean="0"/>
              <a:t>2024/12/01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4A3A3FC-878C-8F47-B106-AE211DEC66D8}" type="datetime1">
              <a:rPr lang="en-ZA" smtClean="0"/>
              <a:t>2024/12/01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71792E-29FB-8649-BB25-70B41D2B30B2}" type="datetime1">
              <a:rPr lang="en-ZA" smtClean="0"/>
              <a:t>2024/12/01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F6FBCE-0EFB-9341-AF14-772DDDB8FE9A}" type="slidenum">
              <a:rPr lang="en-US" smtClean="0"/>
              <a:t>‹#›</a:t>
            </a:fld>
            <a:endParaRPr lang="en-US"/>
          </a:p>
        </p:txBody>
      </p:sp>
    </p:spTree>
    <p:extLst>
      <p:ext uri="{BB962C8B-B14F-4D97-AF65-F5344CB8AC3E}">
        <p14:creationId xmlns:p14="http://schemas.microsoft.com/office/powerpoint/2010/main" val="70217658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eur03.safelinks.protection.outlook.com/?url=https%3A%2F%2Fyoutu.be%2FB7pNseNJYHM&amp;data=05%7C02%7CKeitumetse.Mabusela%40treasury.gov.za%7C20e31b5f664447abf2aa08dcd19002a7%7C1a45348f02b44f9aa7a87786f6dd3245%7C1%7C0%7C638615663678688385%7CUnknown%7CTWFpbGZsb3d8eyJWIjoiMC4wLjAwMDAiLCJQIjoiV2luMzIiLCJBTiI6Ik1haWwiLCJXVCI6Mn0%3D%7C0%7C%7C%7C&amp;sdata=h219DMMt4UzpLtor%2BXPpt3OH%2Fco61npdMmK7voDElYA%3D&amp;reserved=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tenders.gov.za/" TargetMode="External"/><Relationship Id="rId2" Type="http://schemas.openxmlformats.org/officeDocument/2006/relationships/hyperlink" Target="http://www.treasury.gov.za/divisions/ocpo/ostb/CurrentTenders.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326895" y="366225"/>
            <a:ext cx="9125474" cy="6491775"/>
          </a:xfrm>
          <a:prstGeom prst="rect">
            <a:avLst/>
          </a:prstGeom>
        </p:spPr>
      </p:pic>
      <p:sp>
        <p:nvSpPr>
          <p:cNvPr id="2" name="Title 1"/>
          <p:cNvSpPr>
            <a:spLocks noGrp="1"/>
          </p:cNvSpPr>
          <p:nvPr>
            <p:ph type="ctrTitle"/>
          </p:nvPr>
        </p:nvSpPr>
        <p:spPr>
          <a:xfrm>
            <a:off x="1447799" y="1141629"/>
            <a:ext cx="4391025" cy="554006"/>
          </a:xfrm>
        </p:spPr>
        <p:txBody>
          <a:bodyPr lIns="0" tIns="0" anchor="b">
            <a:normAutofit/>
          </a:bodyPr>
          <a:lstStyle/>
          <a:p>
            <a:pPr algn="r">
              <a:lnSpc>
                <a:spcPts val="3600"/>
              </a:lnSpc>
            </a:pPr>
            <a:r>
              <a:rPr lang="en-US" sz="2400" b="1" cap="all" dirty="0">
                <a:solidFill>
                  <a:schemeClr val="bg1"/>
                </a:solidFill>
                <a:latin typeface="+mn-lt"/>
              </a:rPr>
              <a:t>BRIEFING SESSION PRESENTATION</a:t>
            </a:r>
          </a:p>
        </p:txBody>
      </p:sp>
      <p:sp>
        <p:nvSpPr>
          <p:cNvPr id="3" name="Subtitle 2"/>
          <p:cNvSpPr>
            <a:spLocks noGrp="1"/>
          </p:cNvSpPr>
          <p:nvPr>
            <p:ph type="subTitle" idx="1"/>
          </p:nvPr>
        </p:nvSpPr>
        <p:spPr>
          <a:xfrm>
            <a:off x="1258092" y="2219417"/>
            <a:ext cx="5203220" cy="2210540"/>
          </a:xfrm>
        </p:spPr>
        <p:txBody>
          <a:bodyPr>
            <a:normAutofit fontScale="25000" lnSpcReduction="20000"/>
          </a:bodyPr>
          <a:lstStyle/>
          <a:p>
            <a:pPr algn="l">
              <a:lnSpc>
                <a:spcPct val="150000"/>
              </a:lnSpc>
              <a:spcBef>
                <a:spcPts val="600"/>
              </a:spcBef>
              <a:spcAft>
                <a:spcPts val="600"/>
              </a:spcAft>
              <a:tabLst>
                <a:tab pos="1428750" algn="l"/>
              </a:tabLst>
            </a:pPr>
            <a:r>
              <a:rPr lang="en-ZA" sz="6400" b="1"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RT55-2025:</a:t>
            </a:r>
            <a:r>
              <a:rPr lang="en-US" sz="6400" b="1"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SUPPLY, DELIVERY, INSTALLATION, COMMISSIONING AND MAINTENANCE OF THERAPEUTIC REHABILITATION EQUIPMENT TO THE STATE FOR THE PERIOD OF SIXTY (60) MONTHS</a:t>
            </a:r>
          </a:p>
          <a:p>
            <a:pPr algn="l">
              <a:lnSpc>
                <a:spcPct val="150000"/>
              </a:lnSpc>
              <a:spcBef>
                <a:spcPts val="600"/>
              </a:spcBef>
              <a:spcAft>
                <a:spcPts val="600"/>
              </a:spcAft>
              <a:tabLst>
                <a:tab pos="1428750" algn="l"/>
              </a:tabLst>
            </a:pPr>
            <a:endParaRPr lang="en-US" sz="7200" dirty="0">
              <a:solidFill>
                <a:schemeClr val="bg1"/>
              </a:solidFill>
              <a:effectLst/>
              <a:latin typeface="Arial Narrow" panose="020B0606020202030204" pitchFamily="34" charset="0"/>
              <a:ea typeface="Calibri" panose="020F0502020204030204" pitchFamily="34" charset="0"/>
              <a:cs typeface="Arial" panose="020B0604020202020204" pitchFamily="34" charset="0"/>
            </a:endParaRPr>
          </a:p>
          <a:p>
            <a:pPr algn="l">
              <a:lnSpc>
                <a:spcPct val="150000"/>
              </a:lnSpc>
              <a:spcBef>
                <a:spcPts val="600"/>
              </a:spcBef>
              <a:spcAft>
                <a:spcPts val="600"/>
              </a:spcAft>
              <a:tabLst>
                <a:tab pos="1428750" algn="l"/>
              </a:tabLst>
            </a:pPr>
            <a:br>
              <a:rPr lang="en-ZA" sz="2100" b="1" dirty="0">
                <a:solidFill>
                  <a:schemeClr val="bg1"/>
                </a:solidFill>
                <a:latin typeface="Arial Narrow" panose="020B0606020202030204" pitchFamily="34" charset="0"/>
                <a:cs typeface="Arial" panose="020B0604020202020204" pitchFamily="34" charset="0"/>
              </a:rPr>
            </a:br>
            <a:endParaRPr lang="en-US" sz="2100" b="1" dirty="0">
              <a:solidFill>
                <a:schemeClr val="bg1"/>
              </a:solidFill>
              <a:latin typeface="Arial Narrow" panose="020B0606020202030204" pitchFamily="34" charset="0"/>
              <a:cs typeface="Arial" panose="020B0604020202020204" pitchFamily="34" charset="0"/>
            </a:endParaRPr>
          </a:p>
          <a:p>
            <a:pPr algn="l">
              <a:lnSpc>
                <a:spcPct val="150000"/>
              </a:lnSpc>
              <a:spcBef>
                <a:spcPts val="600"/>
              </a:spcBef>
              <a:spcAft>
                <a:spcPts val="600"/>
              </a:spcAft>
              <a:tabLst>
                <a:tab pos="1428750" algn="l"/>
              </a:tabLst>
            </a:pPr>
            <a:endParaRPr lang="en-US" sz="11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7060757" y="1135366"/>
            <a:ext cx="1956022" cy="1829283"/>
          </a:xfrm>
          <a:prstGeom prst="rect">
            <a:avLst/>
          </a:prstGeom>
          <a:noFill/>
        </p:spPr>
        <p:txBody>
          <a:bodyPr wrap="square" rtlCol="0">
            <a:spAutoFit/>
          </a:bodyPr>
          <a:lstStyle/>
          <a:p>
            <a:pPr algn="ctr">
              <a:lnSpc>
                <a:spcPts val="1720"/>
              </a:lnSpc>
            </a:pPr>
            <a:r>
              <a:rPr lang="en-US" sz="1400" dirty="0">
                <a:solidFill>
                  <a:schemeClr val="bg1"/>
                </a:solidFill>
              </a:rPr>
              <a:t> PRESENTED BY:</a:t>
            </a:r>
          </a:p>
          <a:p>
            <a:pPr algn="ctr">
              <a:lnSpc>
                <a:spcPts val="1720"/>
              </a:lnSpc>
            </a:pPr>
            <a:endParaRPr lang="en-US" sz="1400" dirty="0">
              <a:solidFill>
                <a:schemeClr val="bg1"/>
              </a:solidFill>
            </a:endParaRPr>
          </a:p>
          <a:p>
            <a:pPr algn="ctr">
              <a:lnSpc>
                <a:spcPts val="1720"/>
              </a:lnSpc>
            </a:pPr>
            <a:r>
              <a:rPr lang="en-US" sz="1400" b="1" dirty="0">
                <a:solidFill>
                  <a:schemeClr val="bg1"/>
                </a:solidFill>
              </a:rPr>
              <a:t>  Ntsepa Mojapelo</a:t>
            </a:r>
          </a:p>
          <a:p>
            <a:pPr algn="ctr">
              <a:lnSpc>
                <a:spcPts val="1720"/>
              </a:lnSpc>
            </a:pPr>
            <a:endParaRPr lang="en-US" sz="1400" b="1" dirty="0">
              <a:solidFill>
                <a:schemeClr val="bg1"/>
              </a:solidFill>
            </a:endParaRPr>
          </a:p>
          <a:p>
            <a:pPr algn="ctr">
              <a:lnSpc>
                <a:spcPts val="1720"/>
              </a:lnSpc>
            </a:pPr>
            <a:r>
              <a:rPr lang="en-US" sz="1400" i="1" dirty="0">
                <a:solidFill>
                  <a:schemeClr val="bg1"/>
                </a:solidFill>
              </a:rPr>
              <a:t>  Division: OCPO</a:t>
            </a:r>
          </a:p>
          <a:p>
            <a:pPr algn="ctr">
              <a:lnSpc>
                <a:spcPts val="1720"/>
              </a:lnSpc>
            </a:pPr>
            <a:endParaRPr lang="en-US" sz="1400" b="1" dirty="0">
              <a:solidFill>
                <a:schemeClr val="bg1"/>
              </a:solidFill>
            </a:endParaRPr>
          </a:p>
          <a:p>
            <a:pPr algn="ctr">
              <a:lnSpc>
                <a:spcPts val="1720"/>
              </a:lnSpc>
            </a:pPr>
            <a:r>
              <a:rPr lang="en-US" sz="1400" b="1" dirty="0">
                <a:solidFill>
                  <a:schemeClr val="bg1"/>
                </a:solidFill>
              </a:rPr>
              <a:t>  Date: 02 December 2024 @10H00</a:t>
            </a:r>
          </a:p>
        </p:txBody>
      </p:sp>
      <p:cxnSp>
        <p:nvCxnSpPr>
          <p:cNvPr id="5" name="Straight Connector 4">
            <a:extLst>
              <a:ext uri="{FF2B5EF4-FFF2-40B4-BE49-F238E27FC236}">
                <a16:creationId xmlns:a16="http://schemas.microsoft.com/office/drawing/2014/main" id="{9D9F83AA-C21B-CDF5-B3FD-3F106F516481}"/>
              </a:ext>
            </a:extLst>
          </p:cNvPr>
          <p:cNvCxnSpPr/>
          <p:nvPr/>
        </p:nvCxnSpPr>
        <p:spPr>
          <a:xfrm>
            <a:off x="7395099" y="1944210"/>
            <a:ext cx="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6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19E1F2-B689-F924-BE95-74D6A00AA0BC}"/>
              </a:ext>
            </a:extLst>
          </p:cNvPr>
          <p:cNvSpPr>
            <a:spLocks noGrp="1"/>
          </p:cNvSpPr>
          <p:nvPr>
            <p:ph type="title"/>
          </p:nvPr>
        </p:nvSpPr>
        <p:spPr>
          <a:xfrm>
            <a:off x="288099" y="620038"/>
            <a:ext cx="8536487" cy="567317"/>
          </a:xfrm>
        </p:spPr>
        <p:txBody>
          <a:bodyPr>
            <a:noAutofit/>
          </a:bodyPr>
          <a:lstStyle/>
          <a:p>
            <a:pPr>
              <a:lnSpc>
                <a:spcPct val="100000"/>
              </a:lnSpc>
            </a:pPr>
            <a:r>
              <a:rPr kumimoji="0" lang="en-ZA" sz="16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RT55-2025: SUPPLY, DELIVERY, INSTALLATION, COMMISSIONING AND MAINTENANCE OF </a:t>
            </a:r>
            <a:br>
              <a:rPr kumimoji="0" lang="en-ZA" sz="16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br>
            <a:r>
              <a:rPr kumimoji="0" lang="en-ZA" sz="16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THERAPEUTIC REHABILITATION EQUIPMENTS TO THE STATE FOR THE PERIOD OF SIXTY (60) MONTHS</a:t>
            </a:r>
            <a:endParaRPr lang="en-ZA" sz="1600" dirty="0"/>
          </a:p>
        </p:txBody>
      </p:sp>
      <p:sp>
        <p:nvSpPr>
          <p:cNvPr id="5" name="Content Placeholder 4">
            <a:extLst>
              <a:ext uri="{FF2B5EF4-FFF2-40B4-BE49-F238E27FC236}">
                <a16:creationId xmlns:a16="http://schemas.microsoft.com/office/drawing/2014/main" id="{DC91FFD9-2416-DF51-D5FD-93670BE2FCFE}"/>
              </a:ext>
            </a:extLst>
          </p:cNvPr>
          <p:cNvSpPr>
            <a:spLocks noGrp="1"/>
          </p:cNvSpPr>
          <p:nvPr>
            <p:ph idx="1"/>
          </p:nvPr>
        </p:nvSpPr>
        <p:spPr>
          <a:xfrm>
            <a:off x="288099" y="1330657"/>
            <a:ext cx="8692128" cy="5316633"/>
          </a:xfrm>
        </p:spPr>
        <p:txBody>
          <a:bodyPr>
            <a:normAutofit fontScale="77500" lnSpcReduction="20000"/>
          </a:bodyPr>
          <a:lstStyle/>
          <a:p>
            <a:pPr marL="0" marR="0" lvl="0" indent="0" algn="l" defTabSz="685800" rtl="0" eaLnBrk="1" fontAlgn="auto" latinLnBrk="0" hangingPunct="1">
              <a:lnSpc>
                <a:spcPct val="90000"/>
              </a:lnSpc>
              <a:spcBef>
                <a:spcPts val="750"/>
              </a:spcBef>
              <a:spcAft>
                <a:spcPts val="0"/>
              </a:spcAft>
              <a:buClrTx/>
              <a:buSzTx/>
              <a:buFont typeface="Arial"/>
              <a:buNone/>
              <a:tabLst/>
              <a:defRPr/>
            </a:pPr>
            <a:r>
              <a:rPr kumimoji="0" lang="en-US" sz="2300" b="1" i="0" u="none" strike="noStrike" kern="1200" cap="none" spc="0" normalizeH="0" baseline="0" noProof="0" dirty="0">
                <a:ln>
                  <a:noFill/>
                </a:ln>
                <a:solidFill>
                  <a:prstClr val="white"/>
                </a:solidFill>
                <a:effectLst/>
                <a:highlight>
                  <a:srgbClr val="800000"/>
                </a:highlight>
                <a:uLnTx/>
                <a:uFillTx/>
                <a:latin typeface="Arial Narrow" panose="020B0606020202030204" pitchFamily="34" charset="0"/>
                <a:ea typeface="+mn-ea"/>
                <a:cs typeface="+mn-cs"/>
              </a:rPr>
              <a:t>PHASE 3: Functionality Evaluation</a:t>
            </a:r>
          </a:p>
          <a:p>
            <a:pPr marL="0" indent="0">
              <a:buNone/>
            </a:pPr>
            <a:r>
              <a:rPr lang="en-ZA" dirty="0">
                <a:effectLst/>
                <a:latin typeface="Arial Narrow" panose="020B0606020202030204" pitchFamily="34" charset="0"/>
                <a:ea typeface="Calibri" panose="020F0502020204030204" pitchFamily="34" charset="0"/>
                <a:cs typeface="Arial" panose="020B0604020202020204" pitchFamily="34" charset="0"/>
              </a:rPr>
              <a:t>During this phase bidders </a:t>
            </a:r>
            <a:r>
              <a:rPr lang="en-US" dirty="0">
                <a:effectLst/>
                <a:latin typeface="Arial Narrow" panose="020B0606020202030204" pitchFamily="34" charset="0"/>
                <a:ea typeface="Calibri" panose="020F0502020204030204" pitchFamily="34" charset="0"/>
                <a:cs typeface="Arial" panose="020B0604020202020204" pitchFamily="34" charset="0"/>
              </a:rPr>
              <a:t>must, as part of their bid documents, submit supportive documentation for all functional requirements as </a:t>
            </a:r>
            <a:r>
              <a:rPr lang="en-US" dirty="0">
                <a:latin typeface="Arial Narrow" panose="020B0606020202030204" pitchFamily="34" charset="0"/>
                <a:ea typeface="Calibri" panose="020F0502020204030204" pitchFamily="34" charset="0"/>
                <a:cs typeface="Arial" panose="020B0604020202020204" pitchFamily="34" charset="0"/>
              </a:rPr>
              <a:t>follows:</a:t>
            </a:r>
          </a:p>
          <a:p>
            <a:pPr marL="0" indent="0">
              <a:buNone/>
            </a:pPr>
            <a:r>
              <a:rPr lang="en-ZA" b="1" dirty="0">
                <a:effectLst/>
                <a:latin typeface="Arial Narrow" panose="020B0606020202030204" pitchFamily="34" charset="0"/>
                <a:ea typeface="Times New Roman" panose="02020603050405020304" pitchFamily="18" charset="0"/>
                <a:cs typeface="Arial" panose="020B0604020202020204" pitchFamily="34" charset="0"/>
              </a:rPr>
              <a:t>1. </a:t>
            </a:r>
            <a:r>
              <a:rPr lang="en-ZA" b="1" u="sng" dirty="0">
                <a:effectLst/>
                <a:latin typeface="Arial Narrow" panose="020B0606020202030204" pitchFamily="34" charset="0"/>
                <a:ea typeface="Times New Roman" panose="02020603050405020304" pitchFamily="18" charset="0"/>
                <a:cs typeface="Arial" panose="020B0604020202020204" pitchFamily="34" charset="0"/>
              </a:rPr>
              <a:t>Trade Reference Letters </a:t>
            </a:r>
          </a:p>
          <a:p>
            <a:pPr marL="0">
              <a:lnSpc>
                <a:spcPct val="100000"/>
              </a:lnSpc>
              <a:spcBef>
                <a:spcPts val="0"/>
              </a:spcBef>
            </a:pPr>
            <a:r>
              <a:rPr lang="en-ZA"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Bidders are required to provide reference letters with contactable references, demonstrating a proven track </a:t>
            </a:r>
          </a:p>
          <a:p>
            <a:pPr marL="0">
              <a:lnSpc>
                <a:spcPct val="100000"/>
              </a:lnSpc>
              <a:spcBef>
                <a:spcPts val="0"/>
              </a:spcBef>
            </a:pPr>
            <a:r>
              <a:rPr lang="en-ZA"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record in the </a:t>
            </a:r>
            <a:r>
              <a:rPr lang="en-ZA" dirty="0">
                <a:solidFill>
                  <a:srgbClr val="000000"/>
                </a:solidFill>
                <a:latin typeface="Arial Narrow" panose="020B0606020202030204" pitchFamily="34" charset="0"/>
                <a:ea typeface="Times New Roman" panose="02020603050405020304" pitchFamily="18" charset="0"/>
                <a:cs typeface="Segoe UI" panose="020B0502040204020203" pitchFamily="34" charset="0"/>
              </a:rPr>
              <a:t>he</a:t>
            </a:r>
            <a:r>
              <a:rPr lang="en-ZA"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alth industry (public or private). </a:t>
            </a:r>
          </a:p>
          <a:p>
            <a:pPr marL="0">
              <a:lnSpc>
                <a:spcPct val="100000"/>
              </a:lnSpc>
              <a:spcBef>
                <a:spcPts val="0"/>
              </a:spcBef>
            </a:pPr>
            <a:r>
              <a:rPr lang="en-ZA"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These references must be from within the last five (5) years. </a:t>
            </a:r>
          </a:p>
          <a:p>
            <a:pPr marL="0">
              <a:lnSpc>
                <a:spcPct val="100000"/>
              </a:lnSpc>
              <a:spcBef>
                <a:spcPts val="0"/>
              </a:spcBef>
            </a:pPr>
            <a:r>
              <a:rPr lang="en-ZA"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The reference letter must be on the official letterhead of the company to which the equipment was supplied. It </a:t>
            </a:r>
          </a:p>
          <a:p>
            <a:pPr marL="0" indent="0">
              <a:lnSpc>
                <a:spcPct val="100000"/>
              </a:lnSpc>
              <a:spcBef>
                <a:spcPts val="0"/>
              </a:spcBef>
              <a:buNone/>
            </a:pPr>
            <a:r>
              <a:rPr lang="en-ZA" dirty="0">
                <a:solidFill>
                  <a:srgbClr val="000000"/>
                </a:solidFill>
                <a:latin typeface="Arial Narrow" panose="020B0606020202030204" pitchFamily="34" charset="0"/>
                <a:ea typeface="Times New Roman" panose="02020603050405020304" pitchFamily="18" charset="0"/>
                <a:cs typeface="Segoe UI" panose="020B0502040204020203" pitchFamily="34" charset="0"/>
              </a:rPr>
              <a:t>    </a:t>
            </a:r>
            <a:r>
              <a:rPr lang="en-ZA"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should specify the type of maintenance performed, the duration of the contract or service, the contract's value, </a:t>
            </a:r>
          </a:p>
          <a:p>
            <a:pPr marL="0" indent="0">
              <a:lnSpc>
                <a:spcPct val="100000"/>
              </a:lnSpc>
              <a:spcBef>
                <a:spcPts val="0"/>
              </a:spcBef>
              <a:buNone/>
            </a:pPr>
            <a:r>
              <a:rPr lang="en-ZA"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    and must be</a:t>
            </a:r>
            <a:r>
              <a:rPr lang="en-ZA" dirty="0">
                <a:solidFill>
                  <a:srgbClr val="000000"/>
                </a:solidFill>
                <a:latin typeface="Arial Narrow" panose="020B0606020202030204" pitchFamily="34" charset="0"/>
                <a:ea typeface="Times New Roman" panose="02020603050405020304" pitchFamily="18" charset="0"/>
                <a:cs typeface="Segoe UI" panose="020B0502040204020203" pitchFamily="34" charset="0"/>
              </a:rPr>
              <a:t> </a:t>
            </a:r>
            <a:r>
              <a:rPr lang="en-ZA"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signed. </a:t>
            </a:r>
          </a:p>
          <a:p>
            <a:pPr marL="0" indent="0">
              <a:lnSpc>
                <a:spcPct val="100000"/>
              </a:lnSpc>
              <a:spcBef>
                <a:spcPts val="0"/>
              </a:spcBef>
              <a:buNone/>
            </a:pPr>
            <a:endParaRPr lang="en-ZA"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endParaRPr>
          </a:p>
          <a:p>
            <a:pPr marL="0" indent="0">
              <a:lnSpc>
                <a:spcPct val="100000"/>
              </a:lnSpc>
              <a:spcBef>
                <a:spcPts val="0"/>
              </a:spcBef>
              <a:buNone/>
            </a:pPr>
            <a:r>
              <a:rPr lang="en-ZA" b="1" dirty="0">
                <a:solidFill>
                  <a:srgbClr val="000000"/>
                </a:solidFill>
                <a:latin typeface="Arial Narrow" panose="020B0606020202030204" pitchFamily="34" charset="0"/>
                <a:cs typeface="Segoe UI" panose="020B0502040204020203" pitchFamily="34" charset="0"/>
              </a:rPr>
              <a:t>2.</a:t>
            </a:r>
            <a:r>
              <a:rPr lang="en-ZA" b="1"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 </a:t>
            </a:r>
            <a:r>
              <a:rPr lang="en-ZA" b="1" u="sng"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Lead technical key staff </a:t>
            </a:r>
            <a:r>
              <a:rPr lang="en-ZA"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 </a:t>
            </a:r>
          </a:p>
          <a:p>
            <a:pPr marL="0">
              <a:lnSpc>
                <a:spcPct val="100000"/>
              </a:lnSpc>
              <a:spcBef>
                <a:spcPts val="0"/>
              </a:spcBef>
            </a:pPr>
            <a:r>
              <a:rPr lang="en-ZA"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Bidders required submit the CV, a copy of the ID document, and training certificates (technical and/or application </a:t>
            </a:r>
          </a:p>
          <a:p>
            <a:pPr marL="0" indent="0">
              <a:lnSpc>
                <a:spcPct val="100000"/>
              </a:lnSpc>
              <a:spcBef>
                <a:spcPts val="0"/>
              </a:spcBef>
              <a:buNone/>
            </a:pPr>
            <a:r>
              <a:rPr lang="en-ZA" dirty="0">
                <a:solidFill>
                  <a:srgbClr val="000000"/>
                </a:solidFill>
                <a:latin typeface="Arial Narrow" panose="020B0606020202030204" pitchFamily="34" charset="0"/>
                <a:ea typeface="Times New Roman" panose="02020603050405020304" pitchFamily="18" charset="0"/>
                <a:cs typeface="Segoe UI" panose="020B0502040204020203" pitchFamily="34" charset="0"/>
              </a:rPr>
              <a:t>    </a:t>
            </a:r>
            <a:r>
              <a:rPr lang="en-ZA"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specialist training) of the lead technical personnel.</a:t>
            </a:r>
          </a:p>
          <a:p>
            <a:pPr marL="0">
              <a:lnSpc>
                <a:spcPct val="100000"/>
              </a:lnSpc>
              <a:spcBef>
                <a:spcPts val="0"/>
              </a:spcBef>
            </a:pPr>
            <a:r>
              <a:rPr lang="en-ZA"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 These certificates should be issued by the relevant Original Equipment Manufacturer, as specified in the  </a:t>
            </a:r>
          </a:p>
          <a:p>
            <a:pPr marL="0" indent="0">
              <a:lnSpc>
                <a:spcPct val="100000"/>
              </a:lnSpc>
              <a:spcBef>
                <a:spcPts val="0"/>
              </a:spcBef>
              <a:buNone/>
            </a:pPr>
            <a:r>
              <a:rPr lang="en-ZA" dirty="0">
                <a:solidFill>
                  <a:srgbClr val="000000"/>
                </a:solidFill>
                <a:latin typeface="Arial Narrow" panose="020B0606020202030204" pitchFamily="34" charset="0"/>
                <a:ea typeface="Times New Roman" panose="02020603050405020304" pitchFamily="18" charset="0"/>
                <a:cs typeface="Segoe UI" panose="020B0502040204020203" pitchFamily="34" charset="0"/>
              </a:rPr>
              <a:t>     </a:t>
            </a:r>
            <a:r>
              <a:rPr lang="en-ZA"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authorization letter of undertaking for all offered items. </a:t>
            </a:r>
          </a:p>
          <a:p>
            <a:pPr marL="0">
              <a:lnSpc>
                <a:spcPct val="100000"/>
              </a:lnSpc>
              <a:spcBef>
                <a:spcPts val="0"/>
              </a:spcBef>
            </a:pPr>
            <a:r>
              <a:rPr lang="en-ZA"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Only one (1) highest qualified technical personnel per item is required.</a:t>
            </a:r>
          </a:p>
          <a:p>
            <a:pPr marL="0" indent="0">
              <a:lnSpc>
                <a:spcPct val="100000"/>
              </a:lnSpc>
              <a:spcBef>
                <a:spcPts val="0"/>
              </a:spcBef>
              <a:buNone/>
            </a:pPr>
            <a:endParaRPr lang="en-ZA"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endParaRPr>
          </a:p>
          <a:p>
            <a:pPr marL="0" indent="0">
              <a:lnSpc>
                <a:spcPct val="100000"/>
              </a:lnSpc>
              <a:spcBef>
                <a:spcPts val="0"/>
              </a:spcBef>
              <a:buNone/>
            </a:pPr>
            <a:r>
              <a:rPr lang="en-ZA" b="1" dirty="0">
                <a:solidFill>
                  <a:srgbClr val="000000"/>
                </a:solidFill>
                <a:latin typeface="Arial Narrow" panose="020B0606020202030204" pitchFamily="34" charset="0"/>
                <a:ea typeface="Times New Roman" panose="02020603050405020304" pitchFamily="18" charset="0"/>
                <a:cs typeface="Segoe UI" panose="020B0502040204020203" pitchFamily="34" charset="0"/>
              </a:rPr>
              <a:t>3.</a:t>
            </a:r>
            <a:r>
              <a:rPr lang="en-ZA" b="1"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 </a:t>
            </a:r>
            <a:r>
              <a:rPr lang="en-ZA" b="1" u="sng"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Company Footprint  </a:t>
            </a:r>
          </a:p>
          <a:p>
            <a:pPr>
              <a:lnSpc>
                <a:spcPct val="100000"/>
              </a:lnSpc>
              <a:spcBef>
                <a:spcPts val="0"/>
              </a:spcBef>
            </a:pPr>
            <a:r>
              <a:rPr lang="en-US"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Bidders are required to submit proof of footprint where that have offices or warehouse or workshop facilities. </a:t>
            </a:r>
          </a:p>
          <a:p>
            <a:pPr>
              <a:lnSpc>
                <a:spcPct val="100000"/>
              </a:lnSpc>
              <a:spcBef>
                <a:spcPts val="0"/>
              </a:spcBef>
            </a:pPr>
            <a:r>
              <a:rPr lang="en-US"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Municipal Account or Lease Agreement can be submitted as proof. </a:t>
            </a:r>
          </a:p>
        </p:txBody>
      </p:sp>
      <p:sp>
        <p:nvSpPr>
          <p:cNvPr id="3" name="Slide Number Placeholder 2">
            <a:extLst>
              <a:ext uri="{FF2B5EF4-FFF2-40B4-BE49-F238E27FC236}">
                <a16:creationId xmlns:a16="http://schemas.microsoft.com/office/drawing/2014/main" id="{DD5D0D28-BC3B-9CCF-FEA0-CD8C3C9DB1B6}"/>
              </a:ext>
            </a:extLst>
          </p:cNvPr>
          <p:cNvSpPr>
            <a:spLocks noGrp="1"/>
          </p:cNvSpPr>
          <p:nvPr>
            <p:ph type="sldNum" sz="quarter" idx="4294967295"/>
          </p:nvPr>
        </p:nvSpPr>
        <p:spPr>
          <a:xfrm>
            <a:off x="7086600" y="6356350"/>
            <a:ext cx="2057400" cy="365125"/>
          </a:xfrm>
        </p:spPr>
        <p:txBody>
          <a:bodyPr/>
          <a:lstStyle/>
          <a:p>
            <a:fld id="{ACF6FBCE-0EFB-9341-AF14-772DDDB8FE9A}" type="slidenum">
              <a:rPr lang="en-US" smtClean="0"/>
              <a:t>10</a:t>
            </a:fld>
            <a:endParaRPr lang="en-US"/>
          </a:p>
        </p:txBody>
      </p:sp>
    </p:spTree>
    <p:extLst>
      <p:ext uri="{BB962C8B-B14F-4D97-AF65-F5344CB8AC3E}">
        <p14:creationId xmlns:p14="http://schemas.microsoft.com/office/powerpoint/2010/main" val="775274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DFB81-66BF-DB22-9758-64EE7A84F989}"/>
              </a:ext>
            </a:extLst>
          </p:cNvPr>
          <p:cNvSpPr>
            <a:spLocks noGrp="1"/>
          </p:cNvSpPr>
          <p:nvPr>
            <p:ph type="title"/>
          </p:nvPr>
        </p:nvSpPr>
        <p:spPr>
          <a:xfrm>
            <a:off x="303756" y="333435"/>
            <a:ext cx="8536487" cy="945715"/>
          </a:xfrm>
        </p:spPr>
        <p:txBody>
          <a:bodyPr>
            <a:noAutofit/>
          </a:bodyPr>
          <a:lstStyle/>
          <a:p>
            <a:pPr>
              <a:lnSpc>
                <a:spcPct val="100000"/>
              </a:lnSpc>
            </a:pPr>
            <a: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RT55-2025: SUPPLY, DELIVERY, INSTALLATION, COMMISSIONING AND MAINTENANCE OF </a:t>
            </a:r>
            <a:b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br>
            <a: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THERAPEUTIC REHABILITATION EQUIPMENTS TO THE STATE FOR THE PERIOD OF SIXTY (60) MONTHS</a:t>
            </a:r>
            <a:endParaRPr lang="en-ZA" sz="1800" dirty="0"/>
          </a:p>
        </p:txBody>
      </p:sp>
      <p:sp>
        <p:nvSpPr>
          <p:cNvPr id="3" name="Content Placeholder 2">
            <a:extLst>
              <a:ext uri="{FF2B5EF4-FFF2-40B4-BE49-F238E27FC236}">
                <a16:creationId xmlns:a16="http://schemas.microsoft.com/office/drawing/2014/main" id="{464ECAA4-AC6D-C9A2-AF95-E5CFA29B49B1}"/>
              </a:ext>
            </a:extLst>
          </p:cNvPr>
          <p:cNvSpPr>
            <a:spLocks noGrp="1"/>
          </p:cNvSpPr>
          <p:nvPr>
            <p:ph idx="1"/>
          </p:nvPr>
        </p:nvSpPr>
        <p:spPr>
          <a:xfrm>
            <a:off x="288099" y="1139590"/>
            <a:ext cx="8692128" cy="5718410"/>
          </a:xfrm>
        </p:spPr>
        <p:txBody>
          <a:bodyPr>
            <a:noAutofit/>
          </a:bodyPr>
          <a:lstStyle/>
          <a:p>
            <a:pPr marL="0">
              <a:lnSpc>
                <a:spcPct val="100000"/>
              </a:lnSpc>
              <a:spcBef>
                <a:spcPts val="0"/>
              </a:spcBef>
            </a:pPr>
            <a:r>
              <a:rPr kumimoji="0" lang="en-US" sz="1600" b="1" i="0" u="none" strike="noStrike" kern="1200" cap="none" spc="0" normalizeH="0" baseline="0" noProof="0" dirty="0">
                <a:ln>
                  <a:noFill/>
                </a:ln>
                <a:solidFill>
                  <a:prstClr val="white"/>
                </a:solidFill>
                <a:effectLst/>
                <a:highlight>
                  <a:srgbClr val="800000"/>
                </a:highlight>
                <a:uLnTx/>
                <a:uFillTx/>
                <a:latin typeface="Arial Narrow" panose="020B0606020202030204" pitchFamily="34" charset="0"/>
                <a:ea typeface="+mn-ea"/>
                <a:cs typeface="+mn-cs"/>
              </a:rPr>
              <a:t>PHASE 3: Functionality Evaluation Continues</a:t>
            </a:r>
          </a:p>
          <a:p>
            <a:pPr marL="0" indent="0">
              <a:lnSpc>
                <a:spcPct val="100000"/>
              </a:lnSpc>
              <a:spcBef>
                <a:spcPts val="0"/>
              </a:spcBef>
              <a:buNone/>
            </a:pPr>
            <a:r>
              <a:rPr lang="en-US" sz="1600" b="1" dirty="0">
                <a:solidFill>
                  <a:srgbClr val="000000"/>
                </a:solidFill>
                <a:latin typeface="Arial Narrow" panose="020B0606020202030204" pitchFamily="34" charset="0"/>
                <a:cs typeface="Segoe UI" panose="020B0502040204020203" pitchFamily="34" charset="0"/>
              </a:rPr>
              <a:t>4. </a:t>
            </a:r>
            <a:r>
              <a:rPr lang="en-US" sz="1600" b="1" u="sng" dirty="0">
                <a:solidFill>
                  <a:srgbClr val="000000"/>
                </a:solidFill>
                <a:latin typeface="Arial Narrow" panose="020B0606020202030204" pitchFamily="34" charset="0"/>
                <a:cs typeface="Segoe UI" panose="020B0502040204020203" pitchFamily="34" charset="0"/>
              </a:rPr>
              <a:t>Operational Strategy Plan </a:t>
            </a:r>
          </a:p>
          <a:p>
            <a:pPr marL="0">
              <a:lnSpc>
                <a:spcPct val="100000"/>
              </a:lnSpc>
              <a:spcBef>
                <a:spcPts val="0"/>
              </a:spcBef>
            </a:pPr>
            <a:r>
              <a:rPr lang="en-ZA" sz="1600"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Bidders are required to submit a comprehensive operational strategy or work methodology that shows their  </a:t>
            </a:r>
          </a:p>
          <a:p>
            <a:pPr marL="0">
              <a:lnSpc>
                <a:spcPct val="100000"/>
              </a:lnSpc>
              <a:spcBef>
                <a:spcPts val="0"/>
              </a:spcBef>
            </a:pPr>
            <a:r>
              <a:rPr lang="en-ZA" sz="1600"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capability to meet all bid requirements. This should cover: </a:t>
            </a:r>
          </a:p>
          <a:p>
            <a:pPr marL="0">
              <a:lnSpc>
                <a:spcPct val="100000"/>
              </a:lnSpc>
              <a:spcBef>
                <a:spcPts val="0"/>
              </a:spcBef>
            </a:pPr>
            <a:r>
              <a:rPr lang="en-ZA" sz="1600"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Pre-site inspections </a:t>
            </a:r>
          </a:p>
          <a:p>
            <a:pPr marL="0">
              <a:lnSpc>
                <a:spcPct val="100000"/>
              </a:lnSpc>
              <a:spcBef>
                <a:spcPts val="0"/>
              </a:spcBef>
            </a:pPr>
            <a:r>
              <a:rPr lang="en-ZA" sz="1600"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Delivery, installation, and commissioning</a:t>
            </a:r>
          </a:p>
          <a:p>
            <a:pPr marL="0">
              <a:lnSpc>
                <a:spcPct val="100000"/>
              </a:lnSpc>
              <a:spcBef>
                <a:spcPts val="0"/>
              </a:spcBef>
            </a:pPr>
            <a:r>
              <a:rPr lang="en-ZA" sz="1600"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Training and maintenance </a:t>
            </a:r>
          </a:p>
          <a:p>
            <a:pPr marL="0">
              <a:lnSpc>
                <a:spcPct val="100000"/>
              </a:lnSpc>
              <a:spcBef>
                <a:spcPts val="0"/>
              </a:spcBef>
            </a:pPr>
            <a:r>
              <a:rPr lang="en-ZA" sz="1600" dirty="0">
                <a:solidFill>
                  <a:srgbClr val="000000"/>
                </a:solidFill>
                <a:latin typeface="Arial Narrow" panose="020B0606020202030204" pitchFamily="34" charset="0"/>
                <a:ea typeface="Times New Roman" panose="02020603050405020304" pitchFamily="18" charset="0"/>
                <a:cs typeface="Segoe UI" panose="020B0502040204020203" pitchFamily="34" charset="0"/>
              </a:rPr>
              <a:t>Service Plan</a:t>
            </a:r>
          </a:p>
          <a:p>
            <a:pPr marL="0">
              <a:lnSpc>
                <a:spcPct val="100000"/>
              </a:lnSpc>
              <a:spcBef>
                <a:spcPts val="0"/>
              </a:spcBef>
            </a:pPr>
            <a:r>
              <a:rPr lang="en-ZA" sz="1600"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Lead times</a:t>
            </a:r>
          </a:p>
          <a:p>
            <a:pPr marL="0">
              <a:lnSpc>
                <a:spcPct val="100000"/>
              </a:lnSpc>
              <a:spcBef>
                <a:spcPts val="0"/>
              </a:spcBef>
            </a:pPr>
            <a:r>
              <a:rPr lang="en-ZA" sz="1600"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Quality assurance for the equipment </a:t>
            </a:r>
          </a:p>
          <a:p>
            <a:pPr marL="0">
              <a:lnSpc>
                <a:spcPct val="100000"/>
              </a:lnSpc>
              <a:spcBef>
                <a:spcPts val="0"/>
              </a:spcBef>
            </a:pPr>
            <a:r>
              <a:rPr lang="en-ZA" sz="1600"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Access to spare parts and consumables </a:t>
            </a:r>
            <a:br>
              <a:rPr lang="en-ZA" sz="1600"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br>
            <a:r>
              <a:rPr lang="en-ZA" sz="1600"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Additionally, bidders must provide detailed plans for equipment calibration, as well as service and repair, across all nine provinces </a:t>
            </a:r>
            <a:endParaRPr lang="en-ZA" sz="1600" b="1" u="sng" dirty="0">
              <a:latin typeface="Arial Narrow" panose="020B0606020202030204" pitchFamily="34" charset="0"/>
              <a:cs typeface="Arial" panose="020B0604020202020204" pitchFamily="34" charset="0"/>
            </a:endParaRPr>
          </a:p>
          <a:p>
            <a:pPr marL="0" indent="0">
              <a:lnSpc>
                <a:spcPct val="100000"/>
              </a:lnSpc>
              <a:spcBef>
                <a:spcPts val="0"/>
              </a:spcBef>
              <a:buNone/>
            </a:pPr>
            <a:r>
              <a:rPr lang="en-ZA" sz="1600" b="1"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5. </a:t>
            </a:r>
            <a:r>
              <a:rPr lang="en-ZA" sz="1600" b="1" u="sng"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Risk Management </a:t>
            </a:r>
            <a:r>
              <a:rPr lang="en-ZA" sz="1600"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 </a:t>
            </a:r>
          </a:p>
          <a:p>
            <a:pPr marL="0">
              <a:lnSpc>
                <a:spcPct val="100000"/>
              </a:lnSpc>
              <a:spcBef>
                <a:spcPts val="0"/>
              </a:spcBef>
            </a:pPr>
            <a:r>
              <a:rPr lang="en-ZA" sz="1600"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Bidders are required to submit a document outlining their approach to managing operational risk .</a:t>
            </a:r>
          </a:p>
          <a:p>
            <a:pPr marL="0">
              <a:lnSpc>
                <a:spcPct val="100000"/>
              </a:lnSpc>
              <a:spcBef>
                <a:spcPts val="0"/>
              </a:spcBef>
            </a:pPr>
            <a:r>
              <a:rPr lang="en-ZA" sz="1600" b="1"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Equipment Callouts</a:t>
            </a:r>
            <a:r>
              <a:rPr lang="en-ZA" sz="1600"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 This involves managing unexpected breakdowns or maintenance needs, ensuring that   </a:t>
            </a:r>
          </a:p>
          <a:p>
            <a:pPr marL="0" indent="0">
              <a:lnSpc>
                <a:spcPct val="100000"/>
              </a:lnSpc>
              <a:spcBef>
                <a:spcPts val="0"/>
              </a:spcBef>
              <a:buNone/>
            </a:pPr>
            <a:r>
              <a:rPr lang="en-ZA" sz="1600" dirty="0">
                <a:solidFill>
                  <a:srgbClr val="000000"/>
                </a:solidFill>
                <a:latin typeface="Arial Narrow" panose="020B0606020202030204" pitchFamily="34" charset="0"/>
                <a:ea typeface="Times New Roman" panose="02020603050405020304" pitchFamily="18" charset="0"/>
                <a:cs typeface="Segoe UI" panose="020B0502040204020203" pitchFamily="34" charset="0"/>
              </a:rPr>
              <a:t>   </a:t>
            </a:r>
            <a:r>
              <a:rPr lang="en-ZA" sz="1600"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equipment is promptly repaired or replaced to minimize downtime. </a:t>
            </a:r>
          </a:p>
          <a:p>
            <a:pPr marL="0">
              <a:lnSpc>
                <a:spcPct val="100000"/>
              </a:lnSpc>
              <a:spcBef>
                <a:spcPts val="0"/>
              </a:spcBef>
            </a:pPr>
            <a:r>
              <a:rPr lang="en-ZA" sz="1600" b="1"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Access to Loan Units</a:t>
            </a:r>
            <a:r>
              <a:rPr lang="en-ZA" sz="1600"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 This relates to contingency planning, ensuring that there are backup units available to      </a:t>
            </a:r>
          </a:p>
          <a:p>
            <a:pPr marL="0" indent="0">
              <a:lnSpc>
                <a:spcPct val="100000"/>
              </a:lnSpc>
              <a:spcBef>
                <a:spcPts val="0"/>
              </a:spcBef>
              <a:buNone/>
            </a:pPr>
            <a:r>
              <a:rPr lang="en-ZA" sz="1600" dirty="0">
                <a:solidFill>
                  <a:srgbClr val="000000"/>
                </a:solidFill>
                <a:latin typeface="Arial Narrow" panose="020B0606020202030204" pitchFamily="34" charset="0"/>
                <a:ea typeface="Times New Roman" panose="02020603050405020304" pitchFamily="18" charset="0"/>
                <a:cs typeface="Segoe UI" panose="020B0502040204020203" pitchFamily="34" charset="0"/>
              </a:rPr>
              <a:t>   </a:t>
            </a:r>
            <a:r>
              <a:rPr lang="en-ZA" sz="1600"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maintain operations when primary equipment is out of service. </a:t>
            </a:r>
          </a:p>
          <a:p>
            <a:pPr marL="0">
              <a:lnSpc>
                <a:spcPct val="100000"/>
              </a:lnSpc>
              <a:spcBef>
                <a:spcPts val="0"/>
              </a:spcBef>
            </a:pPr>
            <a:r>
              <a:rPr lang="en-ZA" sz="1600" b="1"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Maintaining Stock Availability</a:t>
            </a:r>
            <a:r>
              <a:rPr lang="en-ZA" sz="1600"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 This is part of supply chain management, ensuring that necessary parts and    </a:t>
            </a:r>
          </a:p>
          <a:p>
            <a:pPr marL="0" indent="0">
              <a:lnSpc>
                <a:spcPct val="100000"/>
              </a:lnSpc>
              <a:spcBef>
                <a:spcPts val="0"/>
              </a:spcBef>
              <a:buNone/>
            </a:pPr>
            <a:r>
              <a:rPr lang="en-ZA" sz="1600"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   supplies are available to prevent delays or disruptions in service.</a:t>
            </a:r>
          </a:p>
          <a:p>
            <a:pPr marL="0">
              <a:lnSpc>
                <a:spcPct val="100000"/>
              </a:lnSpc>
              <a:spcBef>
                <a:spcPts val="0"/>
              </a:spcBef>
            </a:pPr>
            <a:r>
              <a:rPr lang="en-ZA" sz="1600" b="1"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Handling Insurance Matters</a:t>
            </a:r>
            <a:r>
              <a:rPr lang="en-ZA" sz="1600"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 This involves risk transfer, where potential financial impacts from equipment failure  </a:t>
            </a:r>
          </a:p>
          <a:p>
            <a:pPr marL="0">
              <a:lnSpc>
                <a:spcPct val="100000"/>
              </a:lnSpc>
              <a:spcBef>
                <a:spcPts val="0"/>
              </a:spcBef>
            </a:pPr>
            <a:r>
              <a:rPr lang="en-ZA" sz="1600"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or other issues are managed through insurance policies </a:t>
            </a:r>
            <a:endParaRPr lang="en-ZA" sz="1600" dirty="0"/>
          </a:p>
        </p:txBody>
      </p:sp>
    </p:spTree>
    <p:extLst>
      <p:ext uri="{BB962C8B-B14F-4D97-AF65-F5344CB8AC3E}">
        <p14:creationId xmlns:p14="http://schemas.microsoft.com/office/powerpoint/2010/main" val="4072832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8EC64-D3FE-F12A-1F23-0CA88C06D6C3}"/>
              </a:ext>
            </a:extLst>
          </p:cNvPr>
          <p:cNvSpPr>
            <a:spLocks noGrp="1"/>
          </p:cNvSpPr>
          <p:nvPr>
            <p:ph type="title"/>
          </p:nvPr>
        </p:nvSpPr>
        <p:spPr>
          <a:xfrm>
            <a:off x="249139" y="170354"/>
            <a:ext cx="8536487" cy="945715"/>
          </a:xfrm>
        </p:spPr>
        <p:txBody>
          <a:bodyPr>
            <a:noAutofit/>
          </a:bodyPr>
          <a:lstStyle/>
          <a:p>
            <a:pPr>
              <a:lnSpc>
                <a:spcPct val="100000"/>
              </a:lnSpc>
            </a:pPr>
            <a:r>
              <a:rPr kumimoji="0" lang="en-ZA" sz="14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RT55-2025: SUPPLY, DELIVERY, INSTALLATION, COMMISSIONING AND MAINTENANCE OF </a:t>
            </a:r>
            <a:br>
              <a:rPr kumimoji="0" lang="en-ZA" sz="14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br>
            <a:r>
              <a:rPr kumimoji="0" lang="en-ZA" sz="14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THERAPEUTIC REHABILITATION EQUIPMENTS TO THE STATE FOR THE PERIOD OF SIXTY (60) MONTHS</a:t>
            </a:r>
            <a:endParaRPr lang="en-ZA" sz="1400" dirty="0"/>
          </a:p>
        </p:txBody>
      </p:sp>
      <p:sp>
        <p:nvSpPr>
          <p:cNvPr id="3" name="Content Placeholder 2">
            <a:extLst>
              <a:ext uri="{FF2B5EF4-FFF2-40B4-BE49-F238E27FC236}">
                <a16:creationId xmlns:a16="http://schemas.microsoft.com/office/drawing/2014/main" id="{9D747AA8-3483-B53C-52DA-97898D6FE320}"/>
              </a:ext>
            </a:extLst>
          </p:cNvPr>
          <p:cNvSpPr>
            <a:spLocks noGrp="1"/>
          </p:cNvSpPr>
          <p:nvPr>
            <p:ph idx="1"/>
          </p:nvPr>
        </p:nvSpPr>
        <p:spPr>
          <a:xfrm>
            <a:off x="288098" y="846162"/>
            <a:ext cx="8855901" cy="6182436"/>
          </a:xfrm>
        </p:spPr>
        <p:txBody>
          <a:bodyPr>
            <a:normAutofit fontScale="25000" lnSpcReduction="20000"/>
          </a:bodyPr>
          <a:lstStyle/>
          <a:p>
            <a:pPr marL="0" indent="0">
              <a:buNone/>
            </a:pPr>
            <a:r>
              <a:rPr lang="en-US" sz="6400" b="1" dirty="0">
                <a:solidFill>
                  <a:schemeClr val="bg1"/>
                </a:solidFill>
                <a:highlight>
                  <a:srgbClr val="800000"/>
                </a:highlight>
                <a:latin typeface="Arial Narrow" panose="020B0606020202030204" pitchFamily="34" charset="0"/>
              </a:rPr>
              <a:t>PHASE 4: Technical Compliance Evaluation</a:t>
            </a:r>
          </a:p>
          <a:p>
            <a:pPr marL="0" indent="0">
              <a:buNone/>
            </a:pPr>
            <a:r>
              <a:rPr lang="en-US" sz="6000" dirty="0">
                <a:effectLst/>
                <a:latin typeface="Arial Narrow" panose="020B0606020202030204" pitchFamily="34" charset="0"/>
                <a:ea typeface="Times New Roman" panose="02020603050405020304" pitchFamily="18" charset="0"/>
                <a:cs typeface="Times New Roman" panose="02020603050405020304" pitchFamily="18" charset="0"/>
              </a:rPr>
              <a:t>During this phase, the bidder's response will be evaluated based on the technical requirements for each item offered. Non-compliance with all the evaluation requirements below will result in the disqualification of the relevant line item being evaluated. The technical specification is in two parts, Part A and Part B. Only items which complied with Part A of the evaluation requirements will be evaluated further on Part B of the technical evaluation. </a:t>
            </a:r>
            <a:endParaRPr lang="en-ZA" sz="6000" dirty="0">
              <a:effectLst/>
              <a:latin typeface="Arial Narrow" panose="020B0606020202030204" pitchFamily="34" charset="0"/>
              <a:ea typeface="Calibri" panose="020F0502020204030204" pitchFamily="34" charset="0"/>
              <a:cs typeface="Arial" panose="020B0604020202020204" pitchFamily="34" charset="0"/>
            </a:endParaRPr>
          </a:p>
          <a:p>
            <a:pPr marL="0" marR="0" lvl="0" indent="0" algn="l" defTabSz="685800" rtl="0" eaLnBrk="1" fontAlgn="auto" latinLnBrk="0" hangingPunct="1">
              <a:lnSpc>
                <a:spcPct val="90000"/>
              </a:lnSpc>
              <a:spcBef>
                <a:spcPts val="750"/>
              </a:spcBef>
              <a:spcAft>
                <a:spcPts val="0"/>
              </a:spcAft>
              <a:buClrTx/>
              <a:buSzTx/>
              <a:buFont typeface="Arial"/>
              <a:buNone/>
              <a:tabLst/>
              <a:defRPr/>
            </a:pPr>
            <a:r>
              <a:rPr kumimoji="0" lang="en-US" sz="6400" b="1" i="0" u="sng" strike="noStrike" kern="1200" cap="none" spc="0" normalizeH="0" baseline="0" noProof="0" dirty="0">
                <a:ln>
                  <a:noFill/>
                </a:ln>
                <a:solidFill>
                  <a:prstClr val="black"/>
                </a:solidFill>
                <a:effectLst/>
                <a:uLnTx/>
                <a:uFillTx/>
                <a:latin typeface="Arial Narrow" panose="020B0606020202030204" pitchFamily="34" charset="0"/>
              </a:rPr>
              <a:t>PART A: </a:t>
            </a:r>
          </a:p>
          <a:p>
            <a:pPr marL="0" marR="0" lvl="0" indent="0" algn="l" defTabSz="685800" rtl="0" eaLnBrk="1" fontAlgn="auto" latinLnBrk="0" hangingPunct="1">
              <a:lnSpc>
                <a:spcPct val="90000"/>
              </a:lnSpc>
              <a:spcBef>
                <a:spcPts val="750"/>
              </a:spcBef>
              <a:spcAft>
                <a:spcPts val="0"/>
              </a:spcAft>
              <a:buClrTx/>
              <a:buSzTx/>
              <a:buFont typeface="Arial"/>
              <a:buNone/>
              <a:tabLst/>
              <a:defRPr/>
            </a:pPr>
            <a:r>
              <a:rPr lang="en-ZA" sz="6400" b="1" u="sng" dirty="0">
                <a:latin typeface="Arial Narrow" panose="020B0606020202030204" pitchFamily="34" charset="0"/>
                <a:cs typeface="Times New Roman" panose="02020603050405020304" pitchFamily="18" charset="0"/>
              </a:rPr>
              <a:t>1. TCD 13.2 Authorization Letter /Letter of Undertaking</a:t>
            </a:r>
          </a:p>
          <a:p>
            <a:pPr marL="0" indent="0">
              <a:buNone/>
            </a:pPr>
            <a:r>
              <a:rPr lang="en-ZA" sz="5600" dirty="0">
                <a:latin typeface="Arial Narrow" panose="020B0606020202030204" pitchFamily="34" charset="0"/>
                <a:cs typeface="Times New Roman" panose="02020603050405020304" pitchFamily="18" charset="0"/>
              </a:rPr>
              <a:t>Bidder who is sourcing goods or services from a third party is required to submit an authorisation letter in a third-party letterhead outlining all relevant goods or services. </a:t>
            </a:r>
          </a:p>
          <a:p>
            <a:pPr marL="0" indent="0">
              <a:buNone/>
            </a:pPr>
            <a:r>
              <a:rPr lang="en-ZA" sz="5600" dirty="0">
                <a:solidFill>
                  <a:schemeClr val="bg1"/>
                </a:solidFill>
                <a:highlight>
                  <a:srgbClr val="800000"/>
                </a:highlight>
                <a:latin typeface="Arial Narrow" panose="020B0606020202030204" pitchFamily="34" charset="0"/>
                <a:cs typeface="Times New Roman" panose="02020603050405020304" pitchFamily="18" charset="0"/>
              </a:rPr>
              <a:t>Requirements for the authorisation letter to be valid</a:t>
            </a:r>
          </a:p>
          <a:p>
            <a:pPr marL="685800" lvl="1" indent="-342900">
              <a:buFont typeface="+mj-lt"/>
              <a:buAutoNum type="arabicPeriod"/>
            </a:pPr>
            <a:r>
              <a:rPr lang="en-ZA" sz="5600" dirty="0">
                <a:latin typeface="Arial Narrow" panose="020B0606020202030204" pitchFamily="34" charset="0"/>
                <a:cs typeface="Times New Roman" panose="02020603050405020304" pitchFamily="18" charset="0"/>
              </a:rPr>
              <a:t>Must in a manufacturer or third part letterhead, dated and signed and must not be older than 30 days at the closing date and time of the bid</a:t>
            </a:r>
          </a:p>
          <a:p>
            <a:pPr marL="685800" lvl="1" indent="-342900">
              <a:buFont typeface="+mj-lt"/>
              <a:buAutoNum type="arabicPeriod"/>
            </a:pPr>
            <a:r>
              <a:rPr lang="en-ZA" sz="5600" dirty="0">
                <a:latin typeface="Arial Narrow" panose="020B0606020202030204" pitchFamily="34" charset="0"/>
                <a:cs typeface="Times New Roman" panose="02020603050405020304" pitchFamily="18" charset="0"/>
              </a:rPr>
              <a:t>Must List items , description, brand name and model number</a:t>
            </a:r>
          </a:p>
          <a:p>
            <a:pPr marL="685800" lvl="1" indent="-342900">
              <a:buFont typeface="+mj-lt"/>
              <a:buAutoNum type="arabicPeriod"/>
            </a:pPr>
            <a:r>
              <a:rPr lang="en-ZA" sz="5600" dirty="0">
                <a:latin typeface="Arial Narrow" panose="020B0606020202030204" pitchFamily="34" charset="0"/>
                <a:cs typeface="Times New Roman" panose="02020603050405020304" pitchFamily="18" charset="0"/>
              </a:rPr>
              <a:t>Contact details of the signatory i.e. address and telephone number</a:t>
            </a:r>
          </a:p>
          <a:p>
            <a:pPr marL="685800" lvl="1" indent="-342900">
              <a:buFont typeface="+mj-lt"/>
              <a:buAutoNum type="arabicPeriod"/>
            </a:pPr>
            <a:r>
              <a:rPr lang="en-ZA" sz="5600" dirty="0">
                <a:latin typeface="Arial Narrow" panose="020B0606020202030204" pitchFamily="34" charset="0"/>
                <a:cs typeface="Times New Roman" panose="02020603050405020304" pitchFamily="18" charset="0"/>
              </a:rPr>
              <a:t>It must be written in English</a:t>
            </a:r>
          </a:p>
          <a:p>
            <a:pPr marL="0" lvl="2" indent="0">
              <a:lnSpc>
                <a:spcPct val="120000"/>
              </a:lnSpc>
              <a:spcBef>
                <a:spcPts val="0"/>
              </a:spcBef>
              <a:buNone/>
              <a:tabLst>
                <a:tab pos="540385" algn="l"/>
              </a:tabLst>
            </a:pPr>
            <a:r>
              <a:rPr lang="en-ZA" sz="5600" b="1" dirty="0">
                <a:latin typeface="Arial Narrow" panose="020B0606020202030204" pitchFamily="34" charset="0"/>
                <a:cs typeface="Arial" panose="020B0604020202020204" pitchFamily="34" charset="0"/>
              </a:rPr>
              <a:t>2. </a:t>
            </a:r>
            <a:r>
              <a:rPr lang="en-ZA" sz="6400" b="1" dirty="0">
                <a:latin typeface="Arial Narrow" panose="020B0606020202030204" pitchFamily="34" charset="0"/>
                <a:cs typeface="Arial" panose="020B0604020202020204" pitchFamily="34" charset="0"/>
              </a:rPr>
              <a:t>South African Health Products Regulatory Authority (SAHPRA) License: </a:t>
            </a:r>
            <a:r>
              <a:rPr lang="en-ZA" sz="6400" dirty="0">
                <a:latin typeface="Arial Narrow" panose="020B0606020202030204" pitchFamily="34" charset="0"/>
                <a:cs typeface="Arial" panose="020B0604020202020204" pitchFamily="34" charset="0"/>
              </a:rPr>
              <a:t>The SAHPRA License must be in the name of a bidder.</a:t>
            </a:r>
          </a:p>
          <a:p>
            <a:pPr marL="0" indent="0">
              <a:buNone/>
            </a:pPr>
            <a:r>
              <a:rPr lang="en-ZA" sz="5600" b="1" dirty="0">
                <a:latin typeface="Arial Narrow" panose="020B0606020202030204" pitchFamily="34" charset="0"/>
                <a:cs typeface="Times New Roman" panose="02020603050405020304" pitchFamily="18" charset="0"/>
              </a:rPr>
              <a:t>3</a:t>
            </a:r>
            <a:r>
              <a:rPr lang="en-ZA" sz="6400" b="1" dirty="0">
                <a:latin typeface="Arial Narrow" panose="020B0606020202030204" pitchFamily="34" charset="0"/>
                <a:cs typeface="Times New Roman" panose="02020603050405020304" pitchFamily="18" charset="0"/>
              </a:rPr>
              <a:t>. </a:t>
            </a:r>
            <a:r>
              <a:rPr lang="en-ZA" sz="6400" b="1" u="sng" dirty="0">
                <a:latin typeface="Arial Narrow" panose="020B0606020202030204" pitchFamily="34" charset="0"/>
                <a:cs typeface="Times New Roman" panose="02020603050405020304" pitchFamily="18" charset="0"/>
              </a:rPr>
              <a:t>Radiation Control Licence</a:t>
            </a:r>
          </a:p>
          <a:p>
            <a:pPr marL="0" indent="0">
              <a:buNone/>
            </a:pPr>
            <a:r>
              <a:rPr lang="en-ZA" sz="6000" dirty="0">
                <a:effectLst/>
                <a:latin typeface="Arial Narrow" panose="020B0606020202030204" pitchFamily="34" charset="0"/>
                <a:ea typeface="Calibri" panose="020F0502020204030204" pitchFamily="34" charset="0"/>
                <a:cs typeface="Arial" panose="020B0604020202020204" pitchFamily="34" charset="0"/>
              </a:rPr>
              <a:t>Where applicable, bidders are required to comply with the Hazardous Substance Act (Act 15/1973) for the equipment’s offered. In this regard, bidders must submit the Radiation Control licence for all relevant equipment’s. </a:t>
            </a:r>
          </a:p>
          <a:p>
            <a:pPr marL="0" indent="0">
              <a:buNone/>
            </a:pPr>
            <a:r>
              <a:rPr lang="en-ZA" sz="6400" b="1" u="sng" dirty="0">
                <a:latin typeface="Arial Narrow" panose="020B0606020202030204" pitchFamily="34" charset="0"/>
                <a:cs typeface="Times New Roman" panose="02020603050405020304" pitchFamily="18" charset="0"/>
              </a:rPr>
              <a:t>4. Quality Management System Certicate</a:t>
            </a:r>
          </a:p>
          <a:p>
            <a:pPr marL="0" indent="0">
              <a:buNone/>
            </a:pPr>
            <a:r>
              <a:rPr lang="en-ZA" sz="6400" dirty="0">
                <a:latin typeface="Arial Narrow" panose="020B0606020202030204" pitchFamily="34" charset="0"/>
                <a:cs typeface="Times New Roman" panose="02020603050405020304" pitchFamily="18" charset="0"/>
              </a:rPr>
              <a:t>Bidder are required to submit a valid ISO certificate. The ISO certificate must be from the manufacturer. </a:t>
            </a:r>
          </a:p>
          <a:p>
            <a:pPr marL="0" indent="0">
              <a:buNone/>
            </a:pPr>
            <a:r>
              <a:rPr lang="en-US" sz="6400" b="1" u="sng" dirty="0">
                <a:latin typeface="Arial Narrow" panose="020B0606020202030204" pitchFamily="34" charset="0"/>
                <a:cs typeface="Times New Roman" panose="02020603050405020304" pitchFamily="18" charset="0"/>
              </a:rPr>
              <a:t>PART B</a:t>
            </a:r>
            <a:r>
              <a:rPr lang="en-US" sz="6400" u="sng" dirty="0">
                <a:latin typeface="Arial Narrow" panose="020B0606020202030204" pitchFamily="34" charset="0"/>
                <a:cs typeface="Times New Roman" panose="02020603050405020304" pitchFamily="18" charset="0"/>
              </a:rPr>
              <a:t>: </a:t>
            </a:r>
            <a:r>
              <a:rPr lang="en-US" sz="6400" b="1" u="sng" dirty="0">
                <a:latin typeface="Arial Narrow" panose="020B0606020202030204" pitchFamily="34" charset="0"/>
                <a:cs typeface="Times New Roman" panose="02020603050405020304" pitchFamily="18" charset="0"/>
              </a:rPr>
              <a:t>Sample Evaluation:</a:t>
            </a:r>
            <a:r>
              <a:rPr lang="en-ZA" sz="6400" dirty="0">
                <a:latin typeface="Arial Narrow" panose="020B0606020202030204" pitchFamily="34" charset="0"/>
                <a:cs typeface="Times New Roman" panose="02020603050405020304" pitchFamily="18" charset="0"/>
              </a:rPr>
              <a:t>Items offered must comply with technical specifications as provided in this bid as stated in the technical specification detail of each item. Failure to comply will invalidate the items concerned.</a:t>
            </a:r>
          </a:p>
          <a:p>
            <a:pPr marL="0" indent="0">
              <a:buNone/>
            </a:pPr>
            <a:r>
              <a:rPr lang="en-ZA" sz="6400" dirty="0">
                <a:solidFill>
                  <a:schemeClr val="bg1"/>
                </a:solidFill>
                <a:highlight>
                  <a:srgbClr val="800000"/>
                </a:highlight>
                <a:latin typeface="Arial Narrow" panose="020B0606020202030204" pitchFamily="34" charset="0"/>
                <a:cs typeface="Times New Roman" panose="02020603050405020304" pitchFamily="18" charset="0"/>
              </a:rPr>
              <a:t>Only bidders who qualified Phase 4 Part A  </a:t>
            </a:r>
            <a:r>
              <a:rPr lang="en-ZA" sz="6000" dirty="0">
                <a:latin typeface="Arial Narrow" panose="020B0606020202030204" pitchFamily="34" charset="0"/>
                <a:cs typeface="Times New Roman" panose="02020603050405020304" pitchFamily="18" charset="0"/>
              </a:rPr>
              <a:t>will be required to submit samples for the items offered to verify compliance with technical specifications at the venue, date, and time that will be communicated by the National Treasury. Failure to submit samples will invalidate the items which the samples are not submitted</a:t>
            </a:r>
            <a:r>
              <a:rPr lang="en-ZA" sz="6000" dirty="0">
                <a:effectLst/>
                <a:latin typeface="Arial Narrow" panose="020B0606020202030204" pitchFamily="34" charset="0"/>
                <a:ea typeface="Calibri" panose="020F0502020204030204" pitchFamily="34" charset="0"/>
                <a:cs typeface="Arial" panose="020B0604020202020204" pitchFamily="34" charset="0"/>
              </a:rPr>
              <a:t>.</a:t>
            </a:r>
          </a:p>
          <a:p>
            <a:pPr marL="0" indent="0">
              <a:buNone/>
            </a:pPr>
            <a:endParaRPr lang="en-US" sz="1800" b="1" dirty="0">
              <a:latin typeface="Aptos Display" panose="020B0004020202020204" pitchFamily="34" charset="0"/>
              <a:cs typeface="Times New Roman" panose="02020603050405020304" pitchFamily="18" charset="0"/>
            </a:endParaRPr>
          </a:p>
          <a:p>
            <a:pPr marL="0" indent="0">
              <a:buNone/>
            </a:pPr>
            <a:endParaRPr lang="en-ZA" dirty="0"/>
          </a:p>
        </p:txBody>
      </p:sp>
    </p:spTree>
    <p:extLst>
      <p:ext uri="{BB962C8B-B14F-4D97-AF65-F5344CB8AC3E}">
        <p14:creationId xmlns:p14="http://schemas.microsoft.com/office/powerpoint/2010/main" val="3536695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848DC-F101-4FA9-BC5A-48CC60871329}"/>
              </a:ext>
            </a:extLst>
          </p:cNvPr>
          <p:cNvSpPr>
            <a:spLocks noGrp="1"/>
          </p:cNvSpPr>
          <p:nvPr>
            <p:ph type="title"/>
          </p:nvPr>
        </p:nvSpPr>
        <p:spPr/>
        <p:txBody>
          <a:bodyPr>
            <a:noAutofit/>
          </a:bodyPr>
          <a:lstStyle/>
          <a:p>
            <a:pPr>
              <a:lnSpc>
                <a:spcPct val="100000"/>
              </a:lnSpc>
            </a:pPr>
            <a: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RT55-2025: SUPPLY, DELIVERY, INSTALLATION, COMMISSIONING AND MAINTENANCE OF </a:t>
            </a:r>
            <a:b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br>
            <a: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THERAPEUTIC REHABILITATION EQUIPMENTS TO THE STATE FOR THE PERIOD OF SIXTY (60) MONTHS</a:t>
            </a:r>
            <a:endParaRPr lang="en-ZA" sz="1800" dirty="0"/>
          </a:p>
        </p:txBody>
      </p:sp>
      <p:sp>
        <p:nvSpPr>
          <p:cNvPr id="3" name="Content Placeholder 2">
            <a:extLst>
              <a:ext uri="{FF2B5EF4-FFF2-40B4-BE49-F238E27FC236}">
                <a16:creationId xmlns:a16="http://schemas.microsoft.com/office/drawing/2014/main" id="{C16537DC-673C-4C31-B4EB-3494175AA7C6}"/>
              </a:ext>
            </a:extLst>
          </p:cNvPr>
          <p:cNvSpPr>
            <a:spLocks noGrp="1"/>
          </p:cNvSpPr>
          <p:nvPr>
            <p:ph idx="1"/>
          </p:nvPr>
        </p:nvSpPr>
        <p:spPr/>
        <p:txBody>
          <a:bodyPr>
            <a:normAutofit/>
          </a:bodyPr>
          <a:lstStyle/>
          <a:p>
            <a:pPr marL="0" indent="0">
              <a:buNone/>
            </a:pPr>
            <a:r>
              <a:rPr lang="en-US" sz="1800" b="1" dirty="0">
                <a:solidFill>
                  <a:schemeClr val="bg1"/>
                </a:solidFill>
                <a:highlight>
                  <a:srgbClr val="800000"/>
                </a:highlight>
                <a:latin typeface="Arial Narrow" panose="020B0606020202030204" pitchFamily="34" charset="0"/>
              </a:rPr>
              <a:t>PHASE 5: PRICE AND SPECIFIC GOALS</a:t>
            </a:r>
          </a:p>
          <a:p>
            <a:pPr marL="0" indent="0">
              <a:buNone/>
            </a:pPr>
            <a:r>
              <a:rPr lang="en-US" sz="1800" b="1" dirty="0">
                <a:latin typeface="Arial Narrow" panose="020B0606020202030204" pitchFamily="34" charset="0"/>
              </a:rPr>
              <a:t>Preference Structure </a:t>
            </a:r>
          </a:p>
          <a:p>
            <a:pPr>
              <a:buFont typeface="Wingdings" panose="05000000000000000000" pitchFamily="2" charset="2"/>
              <a:buChar char="§"/>
            </a:pPr>
            <a:r>
              <a:rPr lang="en-US" sz="1800" dirty="0">
                <a:latin typeface="Arial Narrow" panose="020B0606020202030204" pitchFamily="34" charset="0"/>
              </a:rPr>
              <a:t>The pricing schedule provided in this bid forms an integral part of the bid document and bidders must ensure that it is completed without changing the structure thereof. </a:t>
            </a:r>
          </a:p>
          <a:p>
            <a:pPr>
              <a:buFont typeface="Wingdings" panose="05000000000000000000" pitchFamily="2" charset="2"/>
              <a:buChar char="§"/>
            </a:pPr>
            <a:r>
              <a:rPr lang="en-US" sz="1800" dirty="0">
                <a:latin typeface="Arial Narrow" panose="020B0606020202030204" pitchFamily="34" charset="0"/>
              </a:rPr>
              <a:t>Bidders are required to complete a mandatory Pricing Schedule as a response on how much the items offered will be charged. No submission of the Pricing Schedule will invalidate the bid response. </a:t>
            </a:r>
          </a:p>
          <a:p>
            <a:pPr>
              <a:buFont typeface="Wingdings" panose="05000000000000000000" pitchFamily="2" charset="2"/>
              <a:buChar char="§"/>
            </a:pPr>
            <a:r>
              <a:rPr lang="en-US" sz="1800" dirty="0">
                <a:latin typeface="Arial Narrow" panose="020B0606020202030204" pitchFamily="34" charset="0"/>
              </a:rPr>
              <a:t>Prices submitted for in this bid must be filled in on the field provided on the pricing schedule supplied with the bid. Price structures that do not comply with this requirement may invalidate the bid.</a:t>
            </a:r>
          </a:p>
          <a:p>
            <a:pPr>
              <a:buFont typeface="Wingdings" panose="05000000000000000000" pitchFamily="2" charset="2"/>
              <a:buChar char="§"/>
            </a:pPr>
            <a:r>
              <a:rPr lang="en-US" sz="1800" dirty="0">
                <a:latin typeface="Arial Narrow" panose="020B0606020202030204" pitchFamily="34" charset="0"/>
              </a:rPr>
              <a:t>The bid price must be inclusive of the warranty /and guarantee twenty-four months from the commissioning date and should cover all applicable maintenance. </a:t>
            </a:r>
          </a:p>
        </p:txBody>
      </p:sp>
    </p:spTree>
    <p:extLst>
      <p:ext uri="{BB962C8B-B14F-4D97-AF65-F5344CB8AC3E}">
        <p14:creationId xmlns:p14="http://schemas.microsoft.com/office/powerpoint/2010/main" val="519000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0AE58-0A33-980D-4859-F4EF0FB17197}"/>
              </a:ext>
            </a:extLst>
          </p:cNvPr>
          <p:cNvSpPr>
            <a:spLocks noGrp="1"/>
          </p:cNvSpPr>
          <p:nvPr>
            <p:ph type="title"/>
          </p:nvPr>
        </p:nvSpPr>
        <p:spPr/>
        <p:txBody>
          <a:bodyPr>
            <a:normAutofit/>
          </a:bodyPr>
          <a:lstStyle/>
          <a:p>
            <a:pPr>
              <a:lnSpc>
                <a:spcPct val="100000"/>
              </a:lnSpc>
            </a:pPr>
            <a: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RT55-2025: SUPPLY, DELIVERY, INSTALLATION, COMMISSIONING AND MAINTENANCE OF </a:t>
            </a:r>
            <a:b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br>
            <a: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THERAPEUTIC REHABILITATION EQUIPMENTS TO THE STATE FOR THE PERIOD OF SIXTY (60) MONTHS</a:t>
            </a:r>
            <a:endParaRPr lang="en-US" sz="1800" dirty="0"/>
          </a:p>
        </p:txBody>
      </p:sp>
      <p:sp>
        <p:nvSpPr>
          <p:cNvPr id="3" name="Content Placeholder 2">
            <a:extLst>
              <a:ext uri="{FF2B5EF4-FFF2-40B4-BE49-F238E27FC236}">
                <a16:creationId xmlns:a16="http://schemas.microsoft.com/office/drawing/2014/main" id="{C02F59E8-10AB-C466-CA7D-C777B7FC0365}"/>
              </a:ext>
            </a:extLst>
          </p:cNvPr>
          <p:cNvSpPr>
            <a:spLocks noGrp="1"/>
          </p:cNvSpPr>
          <p:nvPr>
            <p:ph idx="1"/>
          </p:nvPr>
        </p:nvSpPr>
        <p:spPr>
          <a:xfrm>
            <a:off x="288099" y="1825624"/>
            <a:ext cx="8855901" cy="4821665"/>
          </a:xfrm>
        </p:spPr>
        <p:txBody>
          <a:bodyPr/>
          <a:lstStyle/>
          <a:p>
            <a:pPr marL="0" indent="0">
              <a:buNone/>
            </a:pPr>
            <a:r>
              <a:rPr lang="en-ZA" b="1" dirty="0">
                <a:solidFill>
                  <a:schemeClr val="bg1"/>
                </a:solidFill>
                <a:highlight>
                  <a:srgbClr val="800000"/>
                </a:highlight>
                <a:latin typeface="Arial Narrow" panose="020B0606020202030204" pitchFamily="34" charset="0"/>
              </a:rPr>
              <a:t>Multiple Offer per line item</a:t>
            </a:r>
          </a:p>
          <a:p>
            <a:r>
              <a:rPr lang="en-ZA" dirty="0">
                <a:latin typeface="Arial Narrow" panose="020B0606020202030204" pitchFamily="34" charset="0"/>
              </a:rPr>
              <a:t>Bidders are allowed to offer multiple brands per line item.</a:t>
            </a:r>
          </a:p>
          <a:p>
            <a:pPr marL="0" indent="0">
              <a:buNone/>
            </a:pPr>
            <a:r>
              <a:rPr lang="en-ZA" dirty="0">
                <a:latin typeface="Arial Narrow" panose="020B0606020202030204" pitchFamily="34" charset="0"/>
              </a:rPr>
              <a:t>Example </a:t>
            </a:r>
            <a:r>
              <a:rPr lang="en-ZA" dirty="0">
                <a:solidFill>
                  <a:schemeClr val="bg1"/>
                </a:solidFill>
                <a:latin typeface="Arial Narrow" panose="020B0606020202030204" pitchFamily="34" charset="0"/>
              </a:rPr>
              <a:t>B</a:t>
            </a:r>
          </a:p>
          <a:p>
            <a:pPr marL="0" indent="0">
              <a:buNone/>
            </a:pPr>
            <a:endParaRPr lang="en-ZA" dirty="0">
              <a:solidFill>
                <a:schemeClr val="bg1"/>
              </a:solidFill>
              <a:latin typeface="Arial Narrow" panose="020B0606020202030204" pitchFamily="34" charset="0"/>
            </a:endParaRPr>
          </a:p>
          <a:p>
            <a:pPr marL="0" indent="0">
              <a:buNone/>
            </a:pPr>
            <a:endParaRPr lang="en-US" dirty="0"/>
          </a:p>
        </p:txBody>
      </p:sp>
      <p:graphicFrame>
        <p:nvGraphicFramePr>
          <p:cNvPr id="6" name="Table 5">
            <a:extLst>
              <a:ext uri="{FF2B5EF4-FFF2-40B4-BE49-F238E27FC236}">
                <a16:creationId xmlns:a16="http://schemas.microsoft.com/office/drawing/2014/main" id="{BAC4C7F4-BC0D-6ED2-6517-9EC79649E272}"/>
              </a:ext>
            </a:extLst>
          </p:cNvPr>
          <p:cNvGraphicFramePr>
            <a:graphicFrameLocks noGrp="1"/>
          </p:cNvGraphicFramePr>
          <p:nvPr>
            <p:extLst>
              <p:ext uri="{D42A27DB-BD31-4B8C-83A1-F6EECF244321}">
                <p14:modId xmlns:p14="http://schemas.microsoft.com/office/powerpoint/2010/main" val="1251774520"/>
              </p:ext>
            </p:extLst>
          </p:nvPr>
        </p:nvGraphicFramePr>
        <p:xfrm>
          <a:off x="288099" y="3008910"/>
          <a:ext cx="8746719" cy="3023400"/>
        </p:xfrm>
        <a:graphic>
          <a:graphicData uri="http://schemas.openxmlformats.org/drawingml/2006/table">
            <a:tbl>
              <a:tblPr/>
              <a:tblGrid>
                <a:gridCol w="235914">
                  <a:extLst>
                    <a:ext uri="{9D8B030D-6E8A-4147-A177-3AD203B41FA5}">
                      <a16:colId xmlns:a16="http://schemas.microsoft.com/office/drawing/2014/main" val="4023962724"/>
                    </a:ext>
                  </a:extLst>
                </a:gridCol>
                <a:gridCol w="267370">
                  <a:extLst>
                    <a:ext uri="{9D8B030D-6E8A-4147-A177-3AD203B41FA5}">
                      <a16:colId xmlns:a16="http://schemas.microsoft.com/office/drawing/2014/main" val="1131585881"/>
                    </a:ext>
                  </a:extLst>
                </a:gridCol>
                <a:gridCol w="2673697">
                  <a:extLst>
                    <a:ext uri="{9D8B030D-6E8A-4147-A177-3AD203B41FA5}">
                      <a16:colId xmlns:a16="http://schemas.microsoft.com/office/drawing/2014/main" val="3980227303"/>
                    </a:ext>
                  </a:extLst>
                </a:gridCol>
                <a:gridCol w="352298">
                  <a:extLst>
                    <a:ext uri="{9D8B030D-6E8A-4147-A177-3AD203B41FA5}">
                      <a16:colId xmlns:a16="http://schemas.microsoft.com/office/drawing/2014/main" val="914705295"/>
                    </a:ext>
                  </a:extLst>
                </a:gridCol>
                <a:gridCol w="311407">
                  <a:extLst>
                    <a:ext uri="{9D8B030D-6E8A-4147-A177-3AD203B41FA5}">
                      <a16:colId xmlns:a16="http://schemas.microsoft.com/office/drawing/2014/main" val="2862046637"/>
                    </a:ext>
                  </a:extLst>
                </a:gridCol>
                <a:gridCol w="311407">
                  <a:extLst>
                    <a:ext uri="{9D8B030D-6E8A-4147-A177-3AD203B41FA5}">
                      <a16:colId xmlns:a16="http://schemas.microsoft.com/office/drawing/2014/main" val="303809256"/>
                    </a:ext>
                  </a:extLst>
                </a:gridCol>
                <a:gridCol w="311407">
                  <a:extLst>
                    <a:ext uri="{9D8B030D-6E8A-4147-A177-3AD203B41FA5}">
                      <a16:colId xmlns:a16="http://schemas.microsoft.com/office/drawing/2014/main" val="1741591527"/>
                    </a:ext>
                  </a:extLst>
                </a:gridCol>
                <a:gridCol w="311407">
                  <a:extLst>
                    <a:ext uri="{9D8B030D-6E8A-4147-A177-3AD203B41FA5}">
                      <a16:colId xmlns:a16="http://schemas.microsoft.com/office/drawing/2014/main" val="328680133"/>
                    </a:ext>
                  </a:extLst>
                </a:gridCol>
                <a:gridCol w="311407">
                  <a:extLst>
                    <a:ext uri="{9D8B030D-6E8A-4147-A177-3AD203B41FA5}">
                      <a16:colId xmlns:a16="http://schemas.microsoft.com/office/drawing/2014/main" val="288596284"/>
                    </a:ext>
                  </a:extLst>
                </a:gridCol>
                <a:gridCol w="311407">
                  <a:extLst>
                    <a:ext uri="{9D8B030D-6E8A-4147-A177-3AD203B41FA5}">
                      <a16:colId xmlns:a16="http://schemas.microsoft.com/office/drawing/2014/main" val="2557887502"/>
                    </a:ext>
                  </a:extLst>
                </a:gridCol>
                <a:gridCol w="311407">
                  <a:extLst>
                    <a:ext uri="{9D8B030D-6E8A-4147-A177-3AD203B41FA5}">
                      <a16:colId xmlns:a16="http://schemas.microsoft.com/office/drawing/2014/main" val="1642700274"/>
                    </a:ext>
                  </a:extLst>
                </a:gridCol>
                <a:gridCol w="311407">
                  <a:extLst>
                    <a:ext uri="{9D8B030D-6E8A-4147-A177-3AD203B41FA5}">
                      <a16:colId xmlns:a16="http://schemas.microsoft.com/office/drawing/2014/main" val="2811183908"/>
                    </a:ext>
                  </a:extLst>
                </a:gridCol>
                <a:gridCol w="311407">
                  <a:extLst>
                    <a:ext uri="{9D8B030D-6E8A-4147-A177-3AD203B41FA5}">
                      <a16:colId xmlns:a16="http://schemas.microsoft.com/office/drawing/2014/main" val="581329565"/>
                    </a:ext>
                  </a:extLst>
                </a:gridCol>
                <a:gridCol w="254788">
                  <a:extLst>
                    <a:ext uri="{9D8B030D-6E8A-4147-A177-3AD203B41FA5}">
                      <a16:colId xmlns:a16="http://schemas.microsoft.com/office/drawing/2014/main" val="1193366975"/>
                    </a:ext>
                  </a:extLst>
                </a:gridCol>
                <a:gridCol w="254788">
                  <a:extLst>
                    <a:ext uri="{9D8B030D-6E8A-4147-A177-3AD203B41FA5}">
                      <a16:colId xmlns:a16="http://schemas.microsoft.com/office/drawing/2014/main" val="874964653"/>
                    </a:ext>
                  </a:extLst>
                </a:gridCol>
                <a:gridCol w="254788">
                  <a:extLst>
                    <a:ext uri="{9D8B030D-6E8A-4147-A177-3AD203B41FA5}">
                      <a16:colId xmlns:a16="http://schemas.microsoft.com/office/drawing/2014/main" val="2966684024"/>
                    </a:ext>
                  </a:extLst>
                </a:gridCol>
                <a:gridCol w="254788">
                  <a:extLst>
                    <a:ext uri="{9D8B030D-6E8A-4147-A177-3AD203B41FA5}">
                      <a16:colId xmlns:a16="http://schemas.microsoft.com/office/drawing/2014/main" val="2781097635"/>
                    </a:ext>
                  </a:extLst>
                </a:gridCol>
                <a:gridCol w="254788">
                  <a:extLst>
                    <a:ext uri="{9D8B030D-6E8A-4147-A177-3AD203B41FA5}">
                      <a16:colId xmlns:a16="http://schemas.microsoft.com/office/drawing/2014/main" val="2208448808"/>
                    </a:ext>
                  </a:extLst>
                </a:gridCol>
                <a:gridCol w="182441">
                  <a:extLst>
                    <a:ext uri="{9D8B030D-6E8A-4147-A177-3AD203B41FA5}">
                      <a16:colId xmlns:a16="http://schemas.microsoft.com/office/drawing/2014/main" val="2227247888"/>
                    </a:ext>
                  </a:extLst>
                </a:gridCol>
                <a:gridCol w="30461">
                  <a:extLst>
                    <a:ext uri="{9D8B030D-6E8A-4147-A177-3AD203B41FA5}">
                      <a16:colId xmlns:a16="http://schemas.microsoft.com/office/drawing/2014/main" val="4282497721"/>
                    </a:ext>
                  </a:extLst>
                </a:gridCol>
                <a:gridCol w="185587">
                  <a:extLst>
                    <a:ext uri="{9D8B030D-6E8A-4147-A177-3AD203B41FA5}">
                      <a16:colId xmlns:a16="http://schemas.microsoft.com/office/drawing/2014/main" val="3551244540"/>
                    </a:ext>
                  </a:extLst>
                </a:gridCol>
                <a:gridCol w="185587">
                  <a:extLst>
                    <a:ext uri="{9D8B030D-6E8A-4147-A177-3AD203B41FA5}">
                      <a16:colId xmlns:a16="http://schemas.microsoft.com/office/drawing/2014/main" val="2912683815"/>
                    </a:ext>
                  </a:extLst>
                </a:gridCol>
                <a:gridCol w="185587">
                  <a:extLst>
                    <a:ext uri="{9D8B030D-6E8A-4147-A177-3AD203B41FA5}">
                      <a16:colId xmlns:a16="http://schemas.microsoft.com/office/drawing/2014/main" val="3692111584"/>
                    </a:ext>
                  </a:extLst>
                </a:gridCol>
                <a:gridCol w="185587">
                  <a:extLst>
                    <a:ext uri="{9D8B030D-6E8A-4147-A177-3AD203B41FA5}">
                      <a16:colId xmlns:a16="http://schemas.microsoft.com/office/drawing/2014/main" val="1788042890"/>
                    </a:ext>
                  </a:extLst>
                </a:gridCol>
                <a:gridCol w="185587">
                  <a:extLst>
                    <a:ext uri="{9D8B030D-6E8A-4147-A177-3AD203B41FA5}">
                      <a16:colId xmlns:a16="http://schemas.microsoft.com/office/drawing/2014/main" val="4166794822"/>
                    </a:ext>
                  </a:extLst>
                </a:gridCol>
              </a:tblGrid>
              <a:tr h="558789">
                <a:tc>
                  <a:txBody>
                    <a:bodyPr/>
                    <a:lstStyle/>
                    <a:p>
                      <a:pPr algn="ctr" fontAlgn="ctr"/>
                      <a:r>
                        <a:rPr lang="en-ZA" sz="300" b="0" i="0" u="none" strike="noStrike">
                          <a:solidFill>
                            <a:srgbClr val="FFFFFF"/>
                          </a:solidFill>
                          <a:effectLst/>
                          <a:latin typeface="Aptos Narrow" panose="020B0004020202020204" pitchFamily="34" charset="0"/>
                        </a:rPr>
                        <a:t>Item Number</a:t>
                      </a:r>
                    </a:p>
                  </a:txBody>
                  <a:tcPr marL="1067" marR="1067" marT="1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ZA" sz="300" b="0" i="0" u="none" strike="noStrike">
                          <a:solidFill>
                            <a:srgbClr val="FFFFFF"/>
                          </a:solidFill>
                          <a:effectLst/>
                          <a:latin typeface="Aptos Narrow" panose="020B0004020202020204" pitchFamily="34" charset="0"/>
                        </a:rPr>
                        <a:t>Category</a:t>
                      </a:r>
                    </a:p>
                  </a:txBody>
                  <a:tcPr marL="1067" marR="1067" marT="1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ZA" sz="300" b="1" i="0" u="none" strike="noStrike">
                          <a:solidFill>
                            <a:srgbClr val="FFFFFF"/>
                          </a:solidFill>
                          <a:effectLst/>
                          <a:latin typeface="Aptos Narrow" panose="020B0004020202020204" pitchFamily="34" charset="0"/>
                        </a:rPr>
                        <a:t>Item Description </a:t>
                      </a:r>
                      <a:br>
                        <a:rPr lang="en-ZA" sz="300" b="1" i="0" u="none" strike="noStrike">
                          <a:solidFill>
                            <a:srgbClr val="FFFFFF"/>
                          </a:solidFill>
                          <a:effectLst/>
                          <a:latin typeface="Aptos Narrow" panose="020B0004020202020204" pitchFamily="34" charset="0"/>
                        </a:rPr>
                      </a:br>
                      <a:endParaRPr lang="en-ZA" sz="300" b="1" i="0" u="none" strike="noStrike">
                        <a:solidFill>
                          <a:srgbClr val="FFFFFF"/>
                        </a:solidFill>
                        <a:effectLst/>
                        <a:latin typeface="Aptos Narrow" panose="020B0004020202020204" pitchFamily="34" charset="0"/>
                      </a:endParaRPr>
                    </a:p>
                  </a:txBody>
                  <a:tcPr marL="1067" marR="1067" marT="1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ZA" sz="300" b="1" i="0" u="none" strike="noStrike">
                          <a:solidFill>
                            <a:srgbClr val="FFFFFF"/>
                          </a:solidFill>
                          <a:effectLst/>
                          <a:latin typeface="Aptos Narrow" panose="020B0004020202020204" pitchFamily="34" charset="0"/>
                        </a:rPr>
                        <a:t>Bidder Name</a:t>
                      </a:r>
                    </a:p>
                  </a:txBody>
                  <a:tcPr marL="1067" marR="1067" marT="1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ZA" sz="300" b="1" i="0" u="none" strike="noStrike">
                          <a:solidFill>
                            <a:srgbClr val="FFFFFF"/>
                          </a:solidFill>
                          <a:effectLst/>
                          <a:latin typeface="Aptos Narrow" panose="020B0004020202020204" pitchFamily="34" charset="0"/>
                        </a:rPr>
                        <a:t>Name of Manufacturer </a:t>
                      </a:r>
                    </a:p>
                  </a:txBody>
                  <a:tcPr marL="1067" marR="1067" marT="1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ZA" sz="300" b="1" i="0" u="none" strike="noStrike">
                          <a:solidFill>
                            <a:srgbClr val="FFFFFF"/>
                          </a:solidFill>
                          <a:effectLst/>
                          <a:latin typeface="Aptos Narrow" panose="020B0004020202020204" pitchFamily="34" charset="0"/>
                        </a:rPr>
                        <a:t>Couuntry of Origin</a:t>
                      </a:r>
                    </a:p>
                  </a:txBody>
                  <a:tcPr marL="1067" marR="1067" marT="1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ZA" sz="300" b="1" i="0" u="none" strike="noStrike">
                          <a:solidFill>
                            <a:srgbClr val="FFFFFF"/>
                          </a:solidFill>
                          <a:effectLst/>
                          <a:latin typeface="Aptos Narrow" panose="020B0004020202020204" pitchFamily="34" charset="0"/>
                        </a:rPr>
                        <a:t>Brand Name</a:t>
                      </a:r>
                    </a:p>
                  </a:txBody>
                  <a:tcPr marL="1067" marR="1067" marT="1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ZA" sz="300" b="1" i="0" u="none" strike="noStrike">
                          <a:solidFill>
                            <a:srgbClr val="FFFFFF"/>
                          </a:solidFill>
                          <a:effectLst/>
                          <a:latin typeface="Aptos Narrow" panose="020B0004020202020204" pitchFamily="34" charset="0"/>
                        </a:rPr>
                        <a:t>Model/Model Number</a:t>
                      </a:r>
                    </a:p>
                  </a:txBody>
                  <a:tcPr marL="1067" marR="1067" marT="1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ZA" sz="300" b="1" i="0" u="none" strike="noStrike">
                          <a:solidFill>
                            <a:srgbClr val="FFFFFF"/>
                          </a:solidFill>
                          <a:effectLst/>
                          <a:latin typeface="Aptos Narrow" panose="020B0004020202020204" pitchFamily="34" charset="0"/>
                        </a:rPr>
                        <a:t>Year of Release </a:t>
                      </a:r>
                    </a:p>
                  </a:txBody>
                  <a:tcPr marL="1067" marR="1067" marT="1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300" b="1" i="0" u="none" strike="noStrike">
                          <a:solidFill>
                            <a:srgbClr val="FFFFFF"/>
                          </a:solidFill>
                          <a:effectLst/>
                          <a:latin typeface="Aptos Narrow" panose="020B0004020202020204" pitchFamily="34" charset="0"/>
                        </a:rPr>
                        <a:t>Expected Life Span of the Equipment </a:t>
                      </a:r>
                    </a:p>
                  </a:txBody>
                  <a:tcPr marL="1067" marR="1067" marT="1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ZA" sz="300" b="1" i="0" u="none" strike="noStrike">
                          <a:solidFill>
                            <a:srgbClr val="FFFFFF"/>
                          </a:solidFill>
                          <a:effectLst/>
                          <a:latin typeface="Aptos Narrow" panose="020B0004020202020204" pitchFamily="34" charset="0"/>
                        </a:rPr>
                        <a:t>No. of Offers</a:t>
                      </a:r>
                    </a:p>
                  </a:txBody>
                  <a:tcPr marL="1067" marR="1067" marT="1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ZA" sz="300" b="1" i="0" u="none" strike="noStrike">
                          <a:solidFill>
                            <a:srgbClr val="FFFFFF"/>
                          </a:solidFill>
                          <a:effectLst/>
                          <a:latin typeface="Aptos Narrow" panose="020B0004020202020204" pitchFamily="34" charset="0"/>
                        </a:rPr>
                        <a:t>Unit of Measure</a:t>
                      </a:r>
                    </a:p>
                  </a:txBody>
                  <a:tcPr marL="1067" marR="1067" marT="1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300" b="1" i="0" u="none" strike="noStrike">
                          <a:solidFill>
                            <a:srgbClr val="FFFFFF"/>
                          </a:solidFill>
                          <a:effectLst/>
                          <a:latin typeface="Aptos Narrow" panose="020B0004020202020204" pitchFamily="34" charset="0"/>
                        </a:rPr>
                        <a:t>Equipment/Accessory price inclusive of VAT, 1st and 2nd Year Maintenance Costs </a:t>
                      </a:r>
                    </a:p>
                  </a:txBody>
                  <a:tcPr marL="1067" marR="1067" marT="1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ZA" sz="300" b="1" i="0" u="none" strike="noStrike">
                          <a:solidFill>
                            <a:srgbClr val="FFFFFF"/>
                          </a:solidFill>
                          <a:effectLst/>
                          <a:latin typeface="Aptos Narrow" panose="020B0004020202020204" pitchFamily="34" charset="0"/>
                        </a:rPr>
                        <a:t>3rd Year</a:t>
                      </a:r>
                      <a:br>
                        <a:rPr lang="en-ZA" sz="300" b="1" i="0" u="none" strike="noStrike">
                          <a:solidFill>
                            <a:srgbClr val="FFFFFF"/>
                          </a:solidFill>
                          <a:effectLst/>
                          <a:latin typeface="Aptos Narrow" panose="020B0004020202020204" pitchFamily="34" charset="0"/>
                        </a:rPr>
                      </a:br>
                      <a:r>
                        <a:rPr lang="en-ZA" sz="300" b="1" i="0" u="none" strike="noStrike">
                          <a:solidFill>
                            <a:srgbClr val="FFFFFF"/>
                          </a:solidFill>
                          <a:effectLst/>
                          <a:latin typeface="Aptos Narrow" panose="020B0004020202020204" pitchFamily="34" charset="0"/>
                        </a:rPr>
                        <a:t>Maintenance Costs </a:t>
                      </a:r>
                    </a:p>
                  </a:txBody>
                  <a:tcPr marL="1067" marR="1067" marT="1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ZA" sz="300" b="1" i="0" u="none" strike="noStrike">
                          <a:solidFill>
                            <a:srgbClr val="FFFFFF"/>
                          </a:solidFill>
                          <a:effectLst/>
                          <a:latin typeface="Aptos Narrow" panose="020B0004020202020204" pitchFamily="34" charset="0"/>
                        </a:rPr>
                        <a:t>4th Year </a:t>
                      </a:r>
                      <a:br>
                        <a:rPr lang="en-ZA" sz="300" b="1" i="0" u="none" strike="noStrike">
                          <a:solidFill>
                            <a:srgbClr val="FFFFFF"/>
                          </a:solidFill>
                          <a:effectLst/>
                          <a:latin typeface="Aptos Narrow" panose="020B0004020202020204" pitchFamily="34" charset="0"/>
                        </a:rPr>
                      </a:br>
                      <a:r>
                        <a:rPr lang="en-ZA" sz="300" b="1" i="0" u="none" strike="noStrike">
                          <a:solidFill>
                            <a:srgbClr val="FFFFFF"/>
                          </a:solidFill>
                          <a:effectLst/>
                          <a:latin typeface="Aptos Narrow" panose="020B0004020202020204" pitchFamily="34" charset="0"/>
                        </a:rPr>
                        <a:t>Maintenance Costs </a:t>
                      </a:r>
                    </a:p>
                  </a:txBody>
                  <a:tcPr marL="1067" marR="1067" marT="1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ZA" sz="300" b="1" i="0" u="none" strike="noStrike">
                          <a:solidFill>
                            <a:srgbClr val="FFFFFF"/>
                          </a:solidFill>
                          <a:effectLst/>
                          <a:latin typeface="Aptos Narrow" panose="020B0004020202020204" pitchFamily="34" charset="0"/>
                        </a:rPr>
                        <a:t>5th Year  Maintenance Costs </a:t>
                      </a:r>
                    </a:p>
                  </a:txBody>
                  <a:tcPr marL="1067" marR="1067" marT="1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ZA" sz="300" b="1" i="0" u="none" strike="noStrike">
                          <a:solidFill>
                            <a:srgbClr val="FFFFFF"/>
                          </a:solidFill>
                          <a:effectLst/>
                          <a:latin typeface="Aptos Narrow" panose="020B0004020202020204" pitchFamily="34" charset="0"/>
                        </a:rPr>
                        <a:t>6th Year </a:t>
                      </a:r>
                      <a:br>
                        <a:rPr lang="en-ZA" sz="300" b="1" i="0" u="none" strike="noStrike">
                          <a:solidFill>
                            <a:srgbClr val="FFFFFF"/>
                          </a:solidFill>
                          <a:effectLst/>
                          <a:latin typeface="Aptos Narrow" panose="020B0004020202020204" pitchFamily="34" charset="0"/>
                        </a:rPr>
                      </a:br>
                      <a:r>
                        <a:rPr lang="en-ZA" sz="300" b="1" i="0" u="none" strike="noStrike">
                          <a:solidFill>
                            <a:srgbClr val="FFFFFF"/>
                          </a:solidFill>
                          <a:effectLst/>
                          <a:latin typeface="Aptos Narrow" panose="020B0004020202020204" pitchFamily="34" charset="0"/>
                        </a:rPr>
                        <a:t>Maintenance Costs </a:t>
                      </a:r>
                    </a:p>
                  </a:txBody>
                  <a:tcPr marL="1067" marR="1067" marT="1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ZA" sz="300" b="1" i="0" u="none" strike="noStrike">
                          <a:solidFill>
                            <a:srgbClr val="FFFFFF"/>
                          </a:solidFill>
                          <a:effectLst/>
                          <a:latin typeface="Aptos Narrow" panose="020B0004020202020204" pitchFamily="34" charset="0"/>
                        </a:rPr>
                        <a:t>7th Year </a:t>
                      </a:r>
                      <a:br>
                        <a:rPr lang="en-ZA" sz="300" b="1" i="0" u="none" strike="noStrike">
                          <a:solidFill>
                            <a:srgbClr val="FFFFFF"/>
                          </a:solidFill>
                          <a:effectLst/>
                          <a:latin typeface="Aptos Narrow" panose="020B0004020202020204" pitchFamily="34" charset="0"/>
                        </a:rPr>
                      </a:br>
                      <a:r>
                        <a:rPr lang="en-ZA" sz="300" b="1" i="0" u="none" strike="noStrike">
                          <a:solidFill>
                            <a:srgbClr val="FFFFFF"/>
                          </a:solidFill>
                          <a:effectLst/>
                          <a:latin typeface="Aptos Narrow" panose="020B0004020202020204" pitchFamily="34" charset="0"/>
                        </a:rPr>
                        <a:t>Maintenance Costs </a:t>
                      </a:r>
                    </a:p>
                  </a:txBody>
                  <a:tcPr marL="1067" marR="1067" marT="1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ZA" sz="300" b="1" i="0" u="none" strike="noStrike">
                          <a:solidFill>
                            <a:srgbClr val="000000"/>
                          </a:solidFill>
                          <a:effectLst/>
                          <a:latin typeface="Aptos Narrow" panose="020B0004020202020204" pitchFamily="34" charset="0"/>
                        </a:rPr>
                        <a:t> </a:t>
                      </a:r>
                    </a:p>
                  </a:txBody>
                  <a:tcPr marL="1067" marR="1067" marT="1067"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ZA" sz="300" b="1" i="0" u="none" strike="noStrike">
                          <a:solidFill>
                            <a:srgbClr val="000000"/>
                          </a:solidFill>
                          <a:effectLst/>
                          <a:latin typeface="Aptos Narrow" panose="020B0004020202020204" pitchFamily="34" charset="0"/>
                        </a:rPr>
                        <a:t> </a:t>
                      </a:r>
                    </a:p>
                  </a:txBody>
                  <a:tcPr marL="1067" marR="1067" marT="1067"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300" b="1" i="0" u="none" strike="noStrike">
                          <a:solidFill>
                            <a:srgbClr val="FFFFFF"/>
                          </a:solidFill>
                          <a:effectLst/>
                          <a:latin typeface="Aptos Narrow" panose="020B0004020202020204" pitchFamily="34" charset="0"/>
                        </a:rPr>
                        <a:t>D1 – Imported Raw Material / Finished product (if applicable)</a:t>
                      </a:r>
                    </a:p>
                  </a:txBody>
                  <a:tcPr marL="1067" marR="1067" marT="1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US" sz="300" b="1" i="0" u="none" strike="noStrike">
                          <a:solidFill>
                            <a:srgbClr val="FFFFFF"/>
                          </a:solidFill>
                          <a:effectLst/>
                          <a:latin typeface="Aptos Narrow" panose="020B0004020202020204" pitchFamily="34" charset="0"/>
                        </a:rPr>
                        <a:t>D2 - Local Raw Material / Finished product (if applicable)</a:t>
                      </a:r>
                    </a:p>
                  </a:txBody>
                  <a:tcPr marL="1067" marR="1067" marT="1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ZA" sz="300" b="1" i="0" u="none" strike="noStrike">
                          <a:solidFill>
                            <a:srgbClr val="FFFFFF"/>
                          </a:solidFill>
                          <a:effectLst/>
                          <a:latin typeface="Aptos Narrow" panose="020B0004020202020204" pitchFamily="34" charset="0"/>
                        </a:rPr>
                        <a:t>D3 – Labour</a:t>
                      </a:r>
                    </a:p>
                  </a:txBody>
                  <a:tcPr marL="1067" marR="1067" marT="1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ZA" sz="300" b="1" i="0" u="none" strike="noStrike">
                          <a:solidFill>
                            <a:srgbClr val="FFFFFF"/>
                          </a:solidFill>
                          <a:effectLst/>
                          <a:latin typeface="Aptos Narrow" panose="020B0004020202020204" pitchFamily="34" charset="0"/>
                        </a:rPr>
                        <a:t>D4 – Transport</a:t>
                      </a:r>
                    </a:p>
                  </a:txBody>
                  <a:tcPr marL="1067" marR="1067" marT="1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ZA" sz="300" b="1" i="0" u="none" strike="noStrike">
                          <a:solidFill>
                            <a:srgbClr val="FFFFFF"/>
                          </a:solidFill>
                          <a:effectLst/>
                          <a:latin typeface="Aptos Narrow" panose="020B0004020202020204" pitchFamily="34" charset="0"/>
                        </a:rPr>
                        <a:t>D5 – Other</a:t>
                      </a:r>
                    </a:p>
                  </a:txBody>
                  <a:tcPr marL="1067" marR="1067" marT="1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330991668"/>
                  </a:ext>
                </a:extLst>
              </a:tr>
              <a:tr h="1173005">
                <a:tc>
                  <a:txBody>
                    <a:bodyPr/>
                    <a:lstStyle/>
                    <a:p>
                      <a:pPr algn="l" fontAlgn="t"/>
                      <a:r>
                        <a:rPr lang="en-ZA" sz="200" b="0" i="0" u="none" strike="noStrike">
                          <a:solidFill>
                            <a:srgbClr val="000000"/>
                          </a:solidFill>
                          <a:effectLst/>
                          <a:latin typeface="Aptos Narrow" panose="020B0004020202020204" pitchFamily="34" charset="0"/>
                        </a:rPr>
                        <a:t>RT55-01-001</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200" b="0" i="0" u="none" strike="noStrike" dirty="0">
                          <a:solidFill>
                            <a:srgbClr val="000000"/>
                          </a:solidFill>
                          <a:effectLst/>
                          <a:latin typeface="Aptos Narrow" panose="020B0004020202020204" pitchFamily="34" charset="0"/>
                        </a:rPr>
                        <a:t>Audiology </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 b="1" i="0" u="none" strike="noStrike" dirty="0">
                          <a:solidFill>
                            <a:srgbClr val="000000"/>
                          </a:solidFill>
                          <a:effectLst/>
                          <a:latin typeface="Aptos Narrow" panose="020B0004020202020204" pitchFamily="34" charset="0"/>
                        </a:rPr>
                        <a:t>DIAGNOSTIC AUDIOMETER (WITH EXTENDED HIGH FREQUENCY TESTING CAPABILITIES)</a:t>
                      </a:r>
                      <a:br>
                        <a:rPr lang="en-US" sz="200" b="1" i="0" u="none" strike="noStrike" dirty="0">
                          <a:solidFill>
                            <a:srgbClr val="000000"/>
                          </a:solidFill>
                          <a:effectLst/>
                          <a:latin typeface="Aptos Narrow" panose="020B0004020202020204" pitchFamily="34" charset="0"/>
                        </a:rPr>
                      </a:br>
                      <a:r>
                        <a:rPr lang="en-US" sz="200" b="1" i="0" u="none" strike="noStrike" dirty="0" err="1">
                          <a:solidFill>
                            <a:srgbClr val="000000"/>
                          </a:solidFill>
                          <a:effectLst/>
                          <a:latin typeface="Aptos Narrow" panose="020B0004020202020204" pitchFamily="34" charset="0"/>
                        </a:rPr>
                        <a:t>Description:</a:t>
                      </a:r>
                      <a:r>
                        <a:rPr lang="en-US" sz="200" b="0" i="0" u="none" strike="noStrike" dirty="0" err="1">
                          <a:solidFill>
                            <a:srgbClr val="000000"/>
                          </a:solidFill>
                          <a:effectLst/>
                          <a:latin typeface="Aptos Narrow" panose="020B0004020202020204" pitchFamily="34" charset="0"/>
                        </a:rPr>
                        <a:t>PC-based</a:t>
                      </a:r>
                      <a:r>
                        <a:rPr lang="en-US" sz="200" b="0" i="0" u="none" strike="noStrike" dirty="0">
                          <a:solidFill>
                            <a:srgbClr val="000000"/>
                          </a:solidFill>
                          <a:effectLst/>
                          <a:latin typeface="Aptos Narrow" panose="020B0004020202020204" pitchFamily="34" charset="0"/>
                        </a:rPr>
                        <a:t> audiometer used to test and diagnose hearing thresholds.                                                                                                                                                                                                                                                                                 </a:t>
                      </a:r>
                      <a:r>
                        <a:rPr lang="en-US" sz="200" b="1" i="0" u="none" strike="noStrike" dirty="0">
                          <a:solidFill>
                            <a:srgbClr val="000000"/>
                          </a:solidFill>
                          <a:effectLst/>
                          <a:latin typeface="Aptos Narrow" panose="020B0004020202020204" pitchFamily="34" charset="0"/>
                        </a:rPr>
                        <a:t>Technical Specifications:</a:t>
                      </a:r>
                      <a:r>
                        <a:rPr lang="en-US" sz="200" b="0" i="0" u="none" strike="noStrike" dirty="0">
                          <a:solidFill>
                            <a:srgbClr val="000000"/>
                          </a:solidFill>
                          <a:effectLst/>
                          <a:latin typeface="Aptos Narrow" panose="020B0004020202020204" pitchFamily="34" charset="0"/>
                        </a:rPr>
                        <a:t>PC-controlled, clinical two-channel audiometer that must test in increments of no more than 5db.</a:t>
                      </a:r>
                      <a:br>
                        <a:rPr lang="en-US" sz="200" b="0" i="0" u="none" strike="noStrike" dirty="0">
                          <a:solidFill>
                            <a:srgbClr val="000000"/>
                          </a:solidFill>
                          <a:effectLst/>
                          <a:latin typeface="Aptos Narrow" panose="020B0004020202020204" pitchFamily="34" charset="0"/>
                        </a:rPr>
                      </a:br>
                      <a:r>
                        <a:rPr lang="en-US" sz="200" b="0" i="0" u="none" strike="noStrike" dirty="0">
                          <a:solidFill>
                            <a:srgbClr val="000000"/>
                          </a:solidFill>
                          <a:effectLst/>
                          <a:latin typeface="Aptos Narrow" panose="020B0004020202020204" pitchFamily="34" charset="0"/>
                        </a:rPr>
                        <a:t>Capable of performing masked and unmasked pure tone and warble tone air and bone conduction and speech .</a:t>
                      </a:r>
                      <a:br>
                        <a:rPr lang="en-US" sz="200" b="0" i="0" u="none" strike="noStrike" dirty="0">
                          <a:solidFill>
                            <a:srgbClr val="000000"/>
                          </a:solidFill>
                          <a:effectLst/>
                          <a:latin typeface="Aptos Narrow" panose="020B0004020202020204" pitchFamily="34" charset="0"/>
                        </a:rPr>
                      </a:br>
                      <a:r>
                        <a:rPr lang="en-US" sz="200" b="0" i="0" u="none" strike="noStrike" dirty="0">
                          <a:solidFill>
                            <a:srgbClr val="000000"/>
                          </a:solidFill>
                          <a:effectLst/>
                          <a:latin typeface="Aptos Narrow" panose="020B0004020202020204" pitchFamily="34" charset="0"/>
                        </a:rPr>
                        <a:t>Masking sounds must include narrowband, white and speech noise.                                                                                                                                                                                                                                                                                                       Frequency range for air conduction must be within a range of 125Hz to minimum of 16 000Hz with intensity range from -10dB to a minimum of 100dB</a:t>
                      </a:r>
                      <a:br>
                        <a:rPr lang="en-US" sz="200" b="0" i="0" u="none" strike="noStrike" dirty="0">
                          <a:solidFill>
                            <a:srgbClr val="000000"/>
                          </a:solidFill>
                          <a:effectLst/>
                          <a:latin typeface="Aptos Narrow" panose="020B0004020202020204" pitchFamily="34" charset="0"/>
                        </a:rPr>
                      </a:br>
                      <a:r>
                        <a:rPr lang="en-US" sz="200" b="0" i="0" u="none" strike="noStrike" dirty="0">
                          <a:solidFill>
                            <a:srgbClr val="000000"/>
                          </a:solidFill>
                          <a:effectLst/>
                          <a:latin typeface="Aptos Narrow" panose="020B0004020202020204" pitchFamily="34" charset="0"/>
                        </a:rPr>
                        <a:t>-10dB to 80 or 100dB SPL. Intensity range for air conduction (125-250Hz): -10dB to 100dB decibel range for bone conduction: 250- minimum of 4000Hz.                                                                                                                            Must have the option to add following special tests: SISI. ABLB. stenger bekesy weber.tone-in-noise speech-in-noise.                                                                                                                                                                                                         Must come with earphones. (including high frequency earphones)</a:t>
                      </a:r>
                      <a:br>
                        <a:rPr lang="en-US" sz="200" b="0" i="0" u="none" strike="noStrike" dirty="0">
                          <a:solidFill>
                            <a:srgbClr val="000000"/>
                          </a:solidFill>
                          <a:effectLst/>
                          <a:latin typeface="Aptos Narrow" panose="020B0004020202020204" pitchFamily="34" charset="0"/>
                        </a:rPr>
                      </a:br>
                      <a:r>
                        <a:rPr lang="en-US" sz="200" b="0" i="0" u="none" strike="noStrike" dirty="0">
                          <a:solidFill>
                            <a:srgbClr val="000000"/>
                          </a:solidFill>
                          <a:effectLst/>
                          <a:latin typeface="Aptos Narrow" panose="020B0004020202020204" pitchFamily="34" charset="0"/>
                        </a:rPr>
                        <a:t>paired insert phones bone conductor response button talk-forward built-in or gooseneck microphone or operator's headset with microphone pair of sound-field speakers.                                                                           The audiometer offered must allow for user selectable attenuation over the entire range.                                                                                                                                                                                                                                                                              Must provide auditory as well as visual patient response monitoring from its frequency and intensity controls in order to further enhance user control of its operation.                                                                                    Pre-recorded speech wordlists in English, with the option of South African languages in male and female voice, must be built-in, failing which the audiometer must have a built-in ability to play recorded speech tests .Contralateral white noise, speech noise and narrow band noise for air / bone and free field audiometry masking must be provided on the unit offered.</a:t>
                      </a:r>
                      <a:br>
                        <a:rPr lang="en-US" sz="200" b="0" i="0" u="none" strike="noStrike" dirty="0">
                          <a:solidFill>
                            <a:srgbClr val="000000"/>
                          </a:solidFill>
                          <a:effectLst/>
                          <a:latin typeface="Aptos Narrow" panose="020B0004020202020204" pitchFamily="34" charset="0"/>
                        </a:rPr>
                      </a:br>
                      <a:r>
                        <a:rPr lang="en-US" sz="200" b="0" i="0" u="none" strike="noStrike" dirty="0">
                          <a:solidFill>
                            <a:srgbClr val="000000"/>
                          </a:solidFill>
                          <a:effectLst/>
                          <a:latin typeface="Aptos Narrow" panose="020B0004020202020204" pitchFamily="34" charset="0"/>
                        </a:rPr>
                        <a:t>Must be supplied with field speakers Specifications of field speakers are as </a:t>
                      </a:r>
                      <a:r>
                        <a:rPr lang="en-US" sz="200" b="0" i="0" u="none" strike="noStrike" dirty="0" err="1">
                          <a:solidFill>
                            <a:srgbClr val="000000"/>
                          </a:solidFill>
                          <a:effectLst/>
                          <a:latin typeface="Aptos Narrow" panose="020B0004020202020204" pitchFamily="34" charset="0"/>
                        </a:rPr>
                        <a:t>follows:Space</a:t>
                      </a:r>
                      <a:r>
                        <a:rPr lang="en-US" sz="200" b="0" i="0" u="none" strike="noStrike" dirty="0">
                          <a:solidFill>
                            <a:srgbClr val="000000"/>
                          </a:solidFill>
                          <a:effectLst/>
                          <a:latin typeface="Aptos Narrow" panose="020B0004020202020204" pitchFamily="34" charset="0"/>
                        </a:rPr>
                        <a:t> saving, high efficiency, flat response, low distortion speakers. Speakers should have a frequency response range of 250Hz to 6000Hz with extendable range up to 8000Hz. Meets ANSI or equivalent standards.Impedance of 8 Ω (Ohm) and efficiency of 100dB HTL Speech Level Must be compatible with booths and diagnostic audiometers.</a:t>
                      </a:r>
                      <a:br>
                        <a:rPr lang="en-US" sz="200" b="0" i="0" u="none" strike="noStrike" dirty="0">
                          <a:solidFill>
                            <a:srgbClr val="000000"/>
                          </a:solidFill>
                          <a:effectLst/>
                          <a:latin typeface="Aptos Narrow" panose="020B0004020202020204" pitchFamily="34" charset="0"/>
                        </a:rPr>
                      </a:br>
                      <a:r>
                        <a:rPr lang="en-US" sz="200" b="0" i="0" u="none" strike="noStrike" dirty="0">
                          <a:solidFill>
                            <a:srgbClr val="000000"/>
                          </a:solidFill>
                          <a:effectLst/>
                          <a:latin typeface="Aptos Narrow" panose="020B0004020202020204" pitchFamily="34" charset="0"/>
                        </a:rPr>
                        <a:t>Must include mounting brackets for installation.</a:t>
                      </a:r>
                      <a:r>
                        <a:rPr lang="en-US" sz="200" b="1" i="0" u="none" strike="noStrike" dirty="0">
                          <a:solidFill>
                            <a:srgbClr val="000000"/>
                          </a:solidFill>
                          <a:effectLst/>
                          <a:latin typeface="Aptos Narrow" panose="020B0004020202020204" pitchFamily="34" charset="0"/>
                        </a:rPr>
                        <a:t> Accessories:</a:t>
                      </a:r>
                      <a:r>
                        <a:rPr lang="en-US" sz="200" b="0" i="0" u="none" strike="noStrike" dirty="0">
                          <a:solidFill>
                            <a:srgbClr val="000000"/>
                          </a:solidFill>
                          <a:effectLst/>
                          <a:latin typeface="Aptos Narrow" panose="020B0004020202020204" pitchFamily="34" charset="0"/>
                        </a:rPr>
                        <a:t> earphones paired insert phones bone conductor response button. talk-forward built-in or gooseneck microphone or operator's headset with microphone field speakers in terms of the specifications above. Optional accessories: SISI . C239ABLB,stenger bekesy weber,tone-in-noise speech-in-noise.</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200" b="0" i="0" u="none" strike="noStrike">
                          <a:solidFill>
                            <a:srgbClr val="000000"/>
                          </a:solidFill>
                          <a:effectLst/>
                          <a:latin typeface="Aptos Narrow" panose="020B0004020202020204" pitchFamily="34" charset="0"/>
                        </a:rPr>
                        <a:t>Ntsepa Mojapelo (Pty) Ltd</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200" b="0" i="0" u="none" strike="noStrike" dirty="0" err="1">
                          <a:solidFill>
                            <a:srgbClr val="000000"/>
                          </a:solidFill>
                          <a:effectLst/>
                          <a:latin typeface="Arial Narrow" panose="020B0606020202030204" pitchFamily="34" charset="0"/>
                        </a:rPr>
                        <a:t>Thoba</a:t>
                      </a:r>
                      <a:r>
                        <a:rPr lang="en-US" sz="200" b="0" i="0" u="none" strike="noStrike" dirty="0">
                          <a:solidFill>
                            <a:srgbClr val="000000"/>
                          </a:solidFill>
                          <a:effectLst/>
                          <a:latin typeface="Arial Narrow" panose="020B0606020202030204" pitchFamily="34" charset="0"/>
                        </a:rPr>
                        <a:t> (Pty) Ltd</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200" b="0" i="0" u="none" strike="noStrike">
                          <a:solidFill>
                            <a:srgbClr val="000000"/>
                          </a:solidFill>
                          <a:effectLst/>
                          <a:latin typeface="Arial Narrow" panose="020B0606020202030204" pitchFamily="34" charset="0"/>
                        </a:rPr>
                        <a:t>South Africa</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200" b="0" i="0" u="none" strike="noStrike">
                          <a:solidFill>
                            <a:srgbClr val="000000"/>
                          </a:solidFill>
                          <a:effectLst/>
                          <a:latin typeface="Arial Narrow" panose="020B0606020202030204" pitchFamily="34" charset="0"/>
                        </a:rPr>
                        <a:t>Randall</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200" b="0" i="0" u="none" strike="noStrike">
                          <a:solidFill>
                            <a:srgbClr val="000000"/>
                          </a:solidFill>
                          <a:effectLst/>
                          <a:latin typeface="Arial Narrow" panose="020B0606020202030204" pitchFamily="34" charset="0"/>
                        </a:rPr>
                        <a:t>MNS5321</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200" b="0" i="0" u="none" strike="noStrike">
                          <a:solidFill>
                            <a:srgbClr val="000000"/>
                          </a:solidFill>
                          <a:effectLst/>
                          <a:latin typeface="Arial Narrow" panose="020B0606020202030204" pitchFamily="34" charset="0"/>
                        </a:rPr>
                        <a:t>2021</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200" b="0" i="0" u="none" strike="noStrike">
                          <a:solidFill>
                            <a:srgbClr val="000000"/>
                          </a:solidFill>
                          <a:effectLst/>
                          <a:latin typeface="Arial Narrow" panose="020B0606020202030204" pitchFamily="34" charset="0"/>
                        </a:rPr>
                        <a:t>3-5 Years</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200" b="0" i="0" u="none" strike="noStrike">
                          <a:solidFill>
                            <a:srgbClr val="000000"/>
                          </a:solidFill>
                          <a:effectLst/>
                          <a:latin typeface="Aptos Narrow" panose="020B0004020202020204" pitchFamily="34" charset="0"/>
                        </a:rPr>
                        <a:t>1</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 b="0" i="0" u="none" strike="noStrike">
                          <a:solidFill>
                            <a:srgbClr val="000000"/>
                          </a:solidFill>
                          <a:effectLst/>
                          <a:latin typeface="Aptos Narrow" panose="020B0004020202020204" pitchFamily="34" charset="0"/>
                        </a:rPr>
                        <a:t>Each </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200" b="0" i="0" u="none" strike="noStrike">
                          <a:solidFill>
                            <a:srgbClr val="000000"/>
                          </a:solidFill>
                          <a:effectLst/>
                          <a:latin typeface="Arial Narrow" panose="020B0606020202030204" pitchFamily="34" charset="0"/>
                        </a:rPr>
                        <a:t>R 100.00</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200" b="0" i="0" u="none" strike="noStrike">
                          <a:solidFill>
                            <a:srgbClr val="000000"/>
                          </a:solidFill>
                          <a:effectLst/>
                          <a:latin typeface="Aptos Narrow" panose="020B0004020202020204" pitchFamily="34" charset="0"/>
                        </a:rPr>
                        <a:t>R 100.00</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200" b="0" i="0" u="none" strike="noStrike">
                          <a:solidFill>
                            <a:srgbClr val="000000"/>
                          </a:solidFill>
                          <a:effectLst/>
                          <a:latin typeface="Aptos Narrow" panose="020B0004020202020204" pitchFamily="34" charset="0"/>
                        </a:rPr>
                        <a:t>R 200.00</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200" b="0" i="0" u="none" strike="noStrike">
                          <a:solidFill>
                            <a:srgbClr val="000000"/>
                          </a:solidFill>
                          <a:effectLst/>
                          <a:latin typeface="Aptos Narrow" panose="020B0004020202020204" pitchFamily="34" charset="0"/>
                        </a:rPr>
                        <a:t>R 300.00 </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200" b="0" i="0" u="none" strike="noStrike">
                          <a:solidFill>
                            <a:srgbClr val="000000"/>
                          </a:solidFill>
                          <a:effectLst/>
                          <a:latin typeface="Aptos Narrow" panose="020B0004020202020204" pitchFamily="34" charset="0"/>
                        </a:rPr>
                        <a:t>R 400.00</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200" b="0" i="0" u="none" strike="noStrike">
                          <a:solidFill>
                            <a:srgbClr val="000000"/>
                          </a:solidFill>
                          <a:effectLst/>
                          <a:latin typeface="Aptos Narrow" panose="020B0004020202020204" pitchFamily="34" charset="0"/>
                        </a:rPr>
                        <a:t>R 500.00</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200" b="0" i="0" u="none" strike="noStrike">
                          <a:solidFill>
                            <a:srgbClr val="000000"/>
                          </a:solidFill>
                          <a:effectLst/>
                          <a:latin typeface="Aptos Narrow" panose="020B0004020202020204" pitchFamily="34" charset="0"/>
                        </a:rPr>
                        <a:t> </a:t>
                      </a:r>
                    </a:p>
                  </a:txBody>
                  <a:tcPr marL="1067" marR="1067" marT="1067"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t"/>
                      <a:r>
                        <a:rPr lang="en-ZA" sz="200" b="0" i="0" u="none" strike="noStrike">
                          <a:solidFill>
                            <a:srgbClr val="000000"/>
                          </a:solidFill>
                          <a:effectLst/>
                          <a:latin typeface="Aptos Narrow" panose="020B0004020202020204" pitchFamily="34" charset="0"/>
                        </a:rPr>
                        <a:t> </a:t>
                      </a:r>
                    </a:p>
                  </a:txBody>
                  <a:tcPr marL="1067" marR="1067" marT="1067" marB="0">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200" b="0" i="0" u="none" strike="noStrike">
                          <a:solidFill>
                            <a:srgbClr val="000000"/>
                          </a:solidFill>
                          <a:effectLst/>
                          <a:latin typeface="Aptos Narrow" panose="020B0004020202020204" pitchFamily="34" charset="0"/>
                        </a:rPr>
                        <a:t> </a:t>
                      </a:r>
                    </a:p>
                  </a:txBody>
                  <a:tcPr marL="1067" marR="1067" marT="1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200" b="0" i="0" u="none" strike="noStrike">
                          <a:solidFill>
                            <a:srgbClr val="000000"/>
                          </a:solidFill>
                          <a:effectLst/>
                          <a:latin typeface="Aptos Narrow" panose="020B0004020202020204" pitchFamily="34" charset="0"/>
                        </a:rPr>
                        <a:t>90%</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200" b="0" i="0" u="none" strike="noStrike">
                          <a:solidFill>
                            <a:srgbClr val="000000"/>
                          </a:solidFill>
                          <a:effectLst/>
                          <a:latin typeface="Aptos Narrow" panose="020B0004020202020204" pitchFamily="34" charset="0"/>
                        </a:rPr>
                        <a:t>5%</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200" b="0" i="0" u="none" strike="noStrike">
                          <a:solidFill>
                            <a:srgbClr val="000000"/>
                          </a:solidFill>
                          <a:effectLst/>
                          <a:latin typeface="Aptos Narrow" panose="020B0004020202020204" pitchFamily="34" charset="0"/>
                        </a:rPr>
                        <a:t>5%</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200" b="0" i="0" u="none" strike="noStrike">
                          <a:solidFill>
                            <a:srgbClr val="000000"/>
                          </a:solidFill>
                          <a:effectLst/>
                          <a:latin typeface="Aptos Narrow" panose="020B0004020202020204" pitchFamily="34" charset="0"/>
                        </a:rPr>
                        <a:t> </a:t>
                      </a:r>
                    </a:p>
                  </a:txBody>
                  <a:tcPr marL="1067" marR="1067" marT="1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50010809"/>
                  </a:ext>
                </a:extLst>
              </a:tr>
              <a:tr h="432160">
                <a:tc>
                  <a:txBody>
                    <a:bodyPr/>
                    <a:lstStyle/>
                    <a:p>
                      <a:pPr algn="l" fontAlgn="t"/>
                      <a:r>
                        <a:rPr lang="en-ZA" sz="200" b="0" i="0" u="none" strike="noStrike">
                          <a:solidFill>
                            <a:srgbClr val="000000"/>
                          </a:solidFill>
                          <a:effectLst/>
                          <a:latin typeface="Aptos Narrow" panose="020B0004020202020204" pitchFamily="34" charset="0"/>
                        </a:rPr>
                        <a:t>RT55-01-002</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200" b="0" i="0" u="none" strike="noStrike">
                          <a:solidFill>
                            <a:srgbClr val="000000"/>
                          </a:solidFill>
                          <a:effectLst/>
                          <a:latin typeface="Aptos Narrow" panose="020B0004020202020204" pitchFamily="34" charset="0"/>
                        </a:rPr>
                        <a:t>Audiology </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 b="1" i="0" u="none" strike="noStrike" dirty="0">
                          <a:solidFill>
                            <a:srgbClr val="000000"/>
                          </a:solidFill>
                          <a:effectLst/>
                          <a:latin typeface="Aptos Narrow" panose="020B0004020202020204" pitchFamily="34" charset="0"/>
                        </a:rPr>
                        <a:t>DIAGNOSTIC OAE WITH STANDARD FREQUENCY .</a:t>
                      </a:r>
                      <a:r>
                        <a:rPr lang="en-US" sz="200" b="1" i="0" u="none" strike="noStrike" dirty="0" err="1">
                          <a:solidFill>
                            <a:srgbClr val="000000"/>
                          </a:solidFill>
                          <a:effectLst/>
                          <a:latin typeface="Aptos Narrow" panose="020B0004020202020204" pitchFamily="34" charset="0"/>
                        </a:rPr>
                        <a:t>Description:</a:t>
                      </a:r>
                      <a:r>
                        <a:rPr lang="en-US" sz="200" b="0" i="0" u="none" strike="noStrike" dirty="0" err="1">
                          <a:solidFill>
                            <a:srgbClr val="000000"/>
                          </a:solidFill>
                          <a:effectLst/>
                          <a:latin typeface="Aptos Narrow" panose="020B0004020202020204" pitchFamily="34" charset="0"/>
                        </a:rPr>
                        <a:t>Device</a:t>
                      </a:r>
                      <a:r>
                        <a:rPr lang="en-US" sz="200" b="0" i="0" u="none" strike="noStrike" dirty="0">
                          <a:solidFill>
                            <a:srgbClr val="000000"/>
                          </a:solidFill>
                          <a:effectLst/>
                          <a:latin typeface="Aptos Narrow" panose="020B0004020202020204" pitchFamily="34" charset="0"/>
                        </a:rPr>
                        <a:t> used for diagnostic assessment of </a:t>
                      </a:r>
                      <a:r>
                        <a:rPr lang="en-US" sz="200" b="0" i="0" u="none" strike="noStrike" dirty="0" err="1">
                          <a:solidFill>
                            <a:srgbClr val="000000"/>
                          </a:solidFill>
                          <a:effectLst/>
                          <a:latin typeface="Aptos Narrow" panose="020B0004020202020204" pitchFamily="34" charset="0"/>
                        </a:rPr>
                        <a:t>oto</a:t>
                      </a:r>
                      <a:r>
                        <a:rPr lang="en-US" sz="200" b="0" i="0" u="none" strike="noStrike" dirty="0">
                          <a:solidFill>
                            <a:srgbClr val="000000"/>
                          </a:solidFill>
                          <a:effectLst/>
                          <a:latin typeface="Aptos Narrow" panose="020B0004020202020204" pitchFamily="34" charset="0"/>
                        </a:rPr>
                        <a:t>-acoustic emissions within the cochlear region.                                                                                           </a:t>
                      </a:r>
                      <a:r>
                        <a:rPr lang="en-US" sz="200" b="1" i="0" u="none" strike="noStrike" dirty="0">
                          <a:solidFill>
                            <a:srgbClr val="000000"/>
                          </a:solidFill>
                          <a:effectLst/>
                          <a:latin typeface="Aptos Narrow" panose="020B0004020202020204" pitchFamily="34" charset="0"/>
                        </a:rPr>
                        <a:t>Technical </a:t>
                      </a:r>
                      <a:r>
                        <a:rPr lang="en-US" sz="200" b="1" i="0" u="none" strike="noStrike" dirty="0" err="1">
                          <a:solidFill>
                            <a:srgbClr val="000000"/>
                          </a:solidFill>
                          <a:effectLst/>
                          <a:latin typeface="Aptos Narrow" panose="020B0004020202020204" pitchFamily="34" charset="0"/>
                        </a:rPr>
                        <a:t>Specification:</a:t>
                      </a:r>
                      <a:r>
                        <a:rPr lang="en-US" sz="200" b="0" i="0" u="none" strike="noStrike" dirty="0" err="1">
                          <a:solidFill>
                            <a:srgbClr val="000000"/>
                          </a:solidFill>
                          <a:effectLst/>
                          <a:latin typeface="Aptos Narrow" panose="020B0004020202020204" pitchFamily="34" charset="0"/>
                        </a:rPr>
                        <a:t>Advanced</a:t>
                      </a:r>
                      <a:r>
                        <a:rPr lang="en-US" sz="200" b="0" i="0" u="none" strike="noStrike" dirty="0">
                          <a:solidFill>
                            <a:srgbClr val="000000"/>
                          </a:solidFill>
                          <a:effectLst/>
                          <a:latin typeface="Aptos Narrow" panose="020B0004020202020204" pitchFamily="34" charset="0"/>
                        </a:rPr>
                        <a:t> clinical </a:t>
                      </a:r>
                      <a:r>
                        <a:rPr lang="en-US" sz="200" b="0" i="0" u="none" strike="noStrike" dirty="0" err="1">
                          <a:solidFill>
                            <a:srgbClr val="000000"/>
                          </a:solidFill>
                          <a:effectLst/>
                          <a:latin typeface="Aptos Narrow" panose="020B0004020202020204" pitchFamily="34" charset="0"/>
                        </a:rPr>
                        <a:t>oto</a:t>
                      </a:r>
                      <a:r>
                        <a:rPr lang="en-US" sz="200" b="0" i="0" u="none" strike="noStrike" dirty="0">
                          <a:solidFill>
                            <a:srgbClr val="000000"/>
                          </a:solidFill>
                          <a:effectLst/>
                          <a:latin typeface="Aptos Narrow" panose="020B0004020202020204" pitchFamily="34" charset="0"/>
                        </a:rPr>
                        <a:t>-acoustic emission system, able to record and archive completed tests Must be able to perform TEOAEs and DPOAEs. DPOAE frequencies: 1.5- 6 kHz, Intensities: 40-70 dB SPL SNR: 3-10 dB, Averaging Time: 0.5,1,2,4 sec. TEOAE frequencies: 0.7-4 kHz Intensity: 83 dB pe SPL SNR: 3-10 dB, Averaging Time: 8, 16,</a:t>
                      </a:r>
                      <a:br>
                        <a:rPr lang="en-US" sz="200" b="0" i="0" u="none" strike="noStrike" dirty="0">
                          <a:solidFill>
                            <a:srgbClr val="000000"/>
                          </a:solidFill>
                          <a:effectLst/>
                          <a:latin typeface="Aptos Narrow" panose="020B0004020202020204" pitchFamily="34" charset="0"/>
                        </a:rPr>
                      </a:br>
                      <a:r>
                        <a:rPr lang="en-US" sz="200" b="0" i="0" u="none" strike="noStrike" dirty="0">
                          <a:solidFill>
                            <a:srgbClr val="000000"/>
                          </a:solidFill>
                          <a:effectLst/>
                          <a:latin typeface="Aptos Narrow" panose="020B0004020202020204" pitchFamily="34" charset="0"/>
                        </a:rPr>
                        <a:t>32, 64 </a:t>
                      </a:r>
                      <a:r>
                        <a:rPr lang="en-US" sz="200" b="0" i="0" u="none" strike="noStrike" dirty="0" err="1">
                          <a:solidFill>
                            <a:srgbClr val="000000"/>
                          </a:solidFill>
                          <a:effectLst/>
                          <a:latin typeface="Aptos Narrow" panose="020B0004020202020204" pitchFamily="34" charset="0"/>
                        </a:rPr>
                        <a:t>sec.Must</a:t>
                      </a:r>
                      <a:r>
                        <a:rPr lang="en-US" sz="200" b="0" i="0" u="none" strike="noStrike" dirty="0">
                          <a:solidFill>
                            <a:srgbClr val="000000"/>
                          </a:solidFill>
                          <a:effectLst/>
                          <a:latin typeface="Aptos Narrow" panose="020B0004020202020204" pitchFamily="34" charset="0"/>
                        </a:rPr>
                        <a:t> include the following: bilateral </a:t>
                      </a:r>
                      <a:r>
                        <a:rPr lang="en-US" sz="200" b="0" i="0" u="none" strike="noStrike" dirty="0" err="1">
                          <a:solidFill>
                            <a:srgbClr val="000000"/>
                          </a:solidFill>
                          <a:effectLst/>
                          <a:latin typeface="Aptos Narrow" panose="020B0004020202020204" pitchFamily="34" charset="0"/>
                        </a:rPr>
                        <a:t>probes.probe</a:t>
                      </a:r>
                      <a:r>
                        <a:rPr lang="en-US" sz="200" b="0" i="0" u="none" strike="noStrike" dirty="0">
                          <a:solidFill>
                            <a:srgbClr val="000000"/>
                          </a:solidFill>
                          <a:effectLst/>
                          <a:latin typeface="Aptos Narrow" panose="020B0004020202020204" pitchFamily="34" charset="0"/>
                        </a:rPr>
                        <a:t> cable </a:t>
                      </a:r>
                      <a:r>
                        <a:rPr lang="en-US" sz="200" b="0" i="0" u="none" strike="noStrike" dirty="0" err="1">
                          <a:solidFill>
                            <a:srgbClr val="000000"/>
                          </a:solidFill>
                          <a:effectLst/>
                          <a:latin typeface="Aptos Narrow" panose="020B0004020202020204" pitchFamily="34" charset="0"/>
                        </a:rPr>
                        <a:t>clips.nubs</a:t>
                      </a:r>
                      <a:r>
                        <a:rPr lang="en-US" sz="200" b="0" i="0" u="none" strike="noStrike" dirty="0">
                          <a:solidFill>
                            <a:srgbClr val="000000"/>
                          </a:solidFill>
                          <a:effectLst/>
                          <a:latin typeface="Aptos Narrow" panose="020B0004020202020204" pitchFamily="34" charset="0"/>
                        </a:rPr>
                        <a:t> and probe </a:t>
                      </a:r>
                      <a:r>
                        <a:rPr lang="en-US" sz="200" b="0" i="0" u="none" strike="noStrike" dirty="0" err="1">
                          <a:solidFill>
                            <a:srgbClr val="000000"/>
                          </a:solidFill>
                          <a:effectLst/>
                          <a:latin typeface="Aptos Narrow" panose="020B0004020202020204" pitchFamily="34" charset="0"/>
                        </a:rPr>
                        <a:t>pouch.Ability</a:t>
                      </a:r>
                      <a:r>
                        <a:rPr lang="en-US" sz="200" b="0" i="0" u="none" strike="noStrike" dirty="0">
                          <a:solidFill>
                            <a:srgbClr val="000000"/>
                          </a:solidFill>
                          <a:effectLst/>
                          <a:latin typeface="Aptos Narrow" panose="020B0004020202020204" pitchFamily="34" charset="0"/>
                        </a:rPr>
                        <a:t> to connect to a computer.</a:t>
                      </a:r>
                      <a:br>
                        <a:rPr lang="en-US" sz="200" b="0" i="0" u="none" strike="noStrike" dirty="0">
                          <a:solidFill>
                            <a:srgbClr val="000000"/>
                          </a:solidFill>
                          <a:effectLst/>
                          <a:latin typeface="Aptos Narrow" panose="020B0004020202020204" pitchFamily="34" charset="0"/>
                        </a:rPr>
                      </a:br>
                      <a:r>
                        <a:rPr lang="en-US" sz="200" b="0" i="0" u="none" strike="noStrike" dirty="0">
                          <a:solidFill>
                            <a:srgbClr val="000000"/>
                          </a:solidFill>
                          <a:effectLst/>
                          <a:latin typeface="Aptos Narrow" panose="020B0004020202020204" pitchFamily="34" charset="0"/>
                        </a:rPr>
                        <a:t>Must be able to indicate noise flow </a:t>
                      </a:r>
                      <a:r>
                        <a:rPr lang="en-US" sz="200" b="0" i="0" u="none" strike="noStrike" dirty="0" err="1">
                          <a:solidFill>
                            <a:srgbClr val="000000"/>
                          </a:solidFill>
                          <a:effectLst/>
                          <a:latin typeface="Aptos Narrow" panose="020B0004020202020204" pitchFamily="34" charset="0"/>
                        </a:rPr>
                        <a:t>measurements.Laptop</a:t>
                      </a:r>
                      <a:r>
                        <a:rPr lang="en-US" sz="200" b="0" i="0" u="none" strike="noStrike" dirty="0">
                          <a:solidFill>
                            <a:srgbClr val="000000"/>
                          </a:solidFill>
                          <a:effectLst/>
                          <a:latin typeface="Aptos Narrow" panose="020B0004020202020204" pitchFamily="34" charset="0"/>
                        </a:rPr>
                        <a:t> requirements are a minimum of 5GB free disk space, minimum 1GB of RAM, Latest Intel version (for the option of connecting to a laptop or PC for printing purposes)</a:t>
                      </a:r>
                      <a:br>
                        <a:rPr lang="en-US" sz="200" b="0" i="0" u="none" strike="noStrike" dirty="0">
                          <a:solidFill>
                            <a:srgbClr val="000000"/>
                          </a:solidFill>
                          <a:effectLst/>
                          <a:latin typeface="Aptos Narrow" panose="020B0004020202020204" pitchFamily="34" charset="0"/>
                        </a:rPr>
                      </a:br>
                      <a:r>
                        <a:rPr lang="en-US" sz="200" b="1" i="0" u="none" strike="noStrike" dirty="0">
                          <a:solidFill>
                            <a:srgbClr val="000000"/>
                          </a:solidFill>
                          <a:effectLst/>
                          <a:latin typeface="Aptos Narrow" panose="020B0004020202020204" pitchFamily="34" charset="0"/>
                        </a:rPr>
                        <a:t>Accessories </a:t>
                      </a:r>
                      <a:r>
                        <a:rPr lang="en-US" sz="200" b="0" i="0" u="none" strike="noStrike" dirty="0">
                          <a:solidFill>
                            <a:srgbClr val="000000"/>
                          </a:solidFill>
                          <a:effectLst/>
                          <a:latin typeface="Aptos Narrow" panose="020B0004020202020204" pitchFamily="34" charset="0"/>
                        </a:rPr>
                        <a:t>bilateral probes probe cable clips nubs and probe pouch ability to connect to a computer .</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200" b="0" i="0" u="none" strike="noStrike">
                          <a:solidFill>
                            <a:srgbClr val="000000"/>
                          </a:solidFill>
                          <a:effectLst/>
                          <a:latin typeface="Aptos Narrow" panose="020B0004020202020204" pitchFamily="34" charset="0"/>
                        </a:rPr>
                        <a:t>Ntsepa Mojapelo (Pty) Ltd</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200" b="0" i="0" u="none" strike="noStrike">
                          <a:solidFill>
                            <a:srgbClr val="000000"/>
                          </a:solidFill>
                          <a:effectLst/>
                          <a:latin typeface="Arial Narrow" panose="020B0606020202030204" pitchFamily="34" charset="0"/>
                        </a:rPr>
                        <a:t>Sakhile(Pty) Ltd</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200" b="0" i="0" u="none" strike="noStrike">
                          <a:solidFill>
                            <a:srgbClr val="000000"/>
                          </a:solidFill>
                          <a:effectLst/>
                          <a:latin typeface="Arial Narrow" panose="020B0606020202030204" pitchFamily="34" charset="0"/>
                        </a:rPr>
                        <a:t>China</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200" b="0" i="0" u="none" strike="noStrike">
                          <a:solidFill>
                            <a:srgbClr val="000000"/>
                          </a:solidFill>
                          <a:effectLst/>
                          <a:latin typeface="Arial Narrow" panose="020B0606020202030204" pitchFamily="34" charset="0"/>
                        </a:rPr>
                        <a:t>Sadush</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200" b="0" i="0" u="none" strike="noStrike">
                          <a:solidFill>
                            <a:srgbClr val="000000"/>
                          </a:solidFill>
                          <a:effectLst/>
                          <a:latin typeface="Arial Narrow" panose="020B0606020202030204" pitchFamily="34" charset="0"/>
                        </a:rPr>
                        <a:t>DDK829</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200" b="0" i="0" u="none" strike="noStrike">
                          <a:solidFill>
                            <a:srgbClr val="000000"/>
                          </a:solidFill>
                          <a:effectLst/>
                          <a:latin typeface="Arial Narrow" panose="020B0606020202030204" pitchFamily="34" charset="0"/>
                        </a:rPr>
                        <a:t>1991</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200" b="0" i="0" u="none" strike="noStrike">
                          <a:solidFill>
                            <a:srgbClr val="000000"/>
                          </a:solidFill>
                          <a:effectLst/>
                          <a:latin typeface="Arial Narrow" panose="020B0606020202030204" pitchFamily="34" charset="0"/>
                        </a:rPr>
                        <a:t>5-6 Years</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200" b="0" i="0" u="none" strike="noStrike">
                          <a:solidFill>
                            <a:srgbClr val="000000"/>
                          </a:solidFill>
                          <a:effectLst/>
                          <a:latin typeface="Aptos Narrow" panose="020B0004020202020204" pitchFamily="34" charset="0"/>
                        </a:rPr>
                        <a:t>1</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ZA" sz="200" b="0" i="0" u="none" strike="noStrike">
                          <a:solidFill>
                            <a:srgbClr val="000000"/>
                          </a:solidFill>
                          <a:effectLst/>
                          <a:latin typeface="Aptos Narrow" panose="020B0004020202020204" pitchFamily="34" charset="0"/>
                        </a:rPr>
                        <a:t>Each </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 b="0" i="0" u="none" strike="noStrike">
                          <a:solidFill>
                            <a:srgbClr val="000000"/>
                          </a:solidFill>
                          <a:effectLst/>
                          <a:latin typeface="Arial Narrow" panose="020B0606020202030204" pitchFamily="34" charset="0"/>
                        </a:rPr>
                        <a:t>R 300.00</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200" b="0" i="0" u="none" strike="noStrike">
                          <a:solidFill>
                            <a:srgbClr val="000000"/>
                          </a:solidFill>
                          <a:effectLst/>
                          <a:latin typeface="Aptos Narrow" panose="020B0004020202020204" pitchFamily="34" charset="0"/>
                        </a:rPr>
                        <a:t>R 100.00</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200" b="0" i="0" u="none" strike="noStrike">
                          <a:solidFill>
                            <a:srgbClr val="000000"/>
                          </a:solidFill>
                          <a:effectLst/>
                          <a:latin typeface="Aptos Narrow" panose="020B0004020202020204" pitchFamily="34" charset="0"/>
                        </a:rPr>
                        <a:t>R 400.00</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200" b="0" i="0" u="none" strike="noStrike">
                          <a:solidFill>
                            <a:srgbClr val="000000"/>
                          </a:solidFill>
                          <a:effectLst/>
                          <a:latin typeface="Aptos Narrow" panose="020B0004020202020204" pitchFamily="34" charset="0"/>
                        </a:rPr>
                        <a:t>R 500.00</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200" b="0" i="0" u="none" strike="noStrike">
                          <a:solidFill>
                            <a:srgbClr val="000000"/>
                          </a:solidFill>
                          <a:effectLst/>
                          <a:latin typeface="Aptos Narrow" panose="020B0004020202020204" pitchFamily="34" charset="0"/>
                        </a:rPr>
                        <a:t>R 600.00</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200" b="0" i="0" u="none" strike="noStrike">
                          <a:solidFill>
                            <a:srgbClr val="000000"/>
                          </a:solidFill>
                          <a:effectLst/>
                          <a:latin typeface="Aptos Narrow" panose="020B0004020202020204" pitchFamily="34" charset="0"/>
                        </a:rPr>
                        <a:t>R 700.00</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200" b="0" i="0" u="none" strike="noStrike">
                          <a:solidFill>
                            <a:srgbClr val="000000"/>
                          </a:solidFill>
                          <a:effectLst/>
                          <a:latin typeface="Aptos Narrow" panose="020B0004020202020204" pitchFamily="34" charset="0"/>
                        </a:rPr>
                        <a:t> </a:t>
                      </a:r>
                    </a:p>
                  </a:txBody>
                  <a:tcPr marL="1067" marR="1067" marT="1067"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t"/>
                      <a:r>
                        <a:rPr lang="en-ZA" sz="200" b="0" i="0" u="none" strike="noStrike">
                          <a:solidFill>
                            <a:srgbClr val="000000"/>
                          </a:solidFill>
                          <a:effectLst/>
                          <a:latin typeface="Aptos Narrow" panose="020B0004020202020204" pitchFamily="34" charset="0"/>
                        </a:rPr>
                        <a:t> </a:t>
                      </a:r>
                    </a:p>
                  </a:txBody>
                  <a:tcPr marL="1067" marR="1067" marT="1067" marB="0">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en-ZA" sz="200" b="0" i="0" u="none" strike="noStrike">
                          <a:solidFill>
                            <a:srgbClr val="000000"/>
                          </a:solidFill>
                          <a:effectLst/>
                          <a:latin typeface="Aptos Narrow" panose="020B0004020202020204" pitchFamily="34" charset="0"/>
                        </a:rPr>
                        <a:t>5%</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200" b="0" i="0" u="none" strike="noStrike">
                          <a:solidFill>
                            <a:srgbClr val="000000"/>
                          </a:solidFill>
                          <a:effectLst/>
                          <a:latin typeface="Aptos Narrow" panose="020B0004020202020204" pitchFamily="34" charset="0"/>
                        </a:rPr>
                        <a:t>10%</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200" b="0" i="0" u="none" strike="noStrike">
                          <a:solidFill>
                            <a:srgbClr val="000000"/>
                          </a:solidFill>
                          <a:effectLst/>
                          <a:latin typeface="Aptos Narrow" panose="020B0004020202020204" pitchFamily="34" charset="0"/>
                        </a:rPr>
                        <a:t>20%</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200" b="0" i="0" u="none" strike="noStrike">
                          <a:solidFill>
                            <a:srgbClr val="000000"/>
                          </a:solidFill>
                          <a:effectLst/>
                          <a:latin typeface="Aptos Narrow" panose="020B0004020202020204" pitchFamily="34" charset="0"/>
                        </a:rPr>
                        <a:t>30%</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ZA" sz="200" b="0" i="0" u="none" strike="noStrike">
                          <a:solidFill>
                            <a:srgbClr val="000000"/>
                          </a:solidFill>
                          <a:effectLst/>
                          <a:latin typeface="Aptos Narrow" panose="020B0004020202020204" pitchFamily="34" charset="0"/>
                        </a:rPr>
                        <a:t>5%</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36102555"/>
                  </a:ext>
                </a:extLst>
              </a:tr>
              <a:tr h="859446">
                <a:tc>
                  <a:txBody>
                    <a:bodyPr/>
                    <a:lstStyle/>
                    <a:p>
                      <a:pPr algn="l" fontAlgn="t"/>
                      <a:r>
                        <a:rPr lang="en-ZA" sz="200" b="0" i="0" u="none" strike="noStrike">
                          <a:solidFill>
                            <a:srgbClr val="000000"/>
                          </a:solidFill>
                          <a:effectLst/>
                          <a:latin typeface="Aptos Narrow" panose="020B0004020202020204" pitchFamily="34" charset="0"/>
                        </a:rPr>
                        <a:t>RT55-01-003</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200" b="0" i="0" u="none" strike="noStrike">
                          <a:solidFill>
                            <a:srgbClr val="000000"/>
                          </a:solidFill>
                          <a:effectLst/>
                          <a:latin typeface="Aptos Narrow" panose="020B0004020202020204" pitchFamily="34" charset="0"/>
                        </a:rPr>
                        <a:t>Audiology </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ZA" sz="200" b="1" i="0" u="none" strike="noStrike">
                          <a:solidFill>
                            <a:srgbClr val="000000"/>
                          </a:solidFill>
                          <a:effectLst/>
                          <a:latin typeface="Aptos Narrow" panose="020B0004020202020204" pitchFamily="34" charset="0"/>
                        </a:rPr>
                        <a:t>ELECTROPHYSIOLOGY TESTING EQUIPMENT WITH ABR (AIR AND BONE CONDUCTION), ASSR, DPOAE</a:t>
                      </a:r>
                      <a:br>
                        <a:rPr lang="en-ZA" sz="200" b="0" i="0" u="none" strike="noStrike">
                          <a:solidFill>
                            <a:srgbClr val="000000"/>
                          </a:solidFill>
                          <a:effectLst/>
                          <a:latin typeface="Aptos Narrow" panose="020B0004020202020204" pitchFamily="34" charset="0"/>
                        </a:rPr>
                      </a:br>
                      <a:r>
                        <a:rPr lang="en-ZA" sz="200" b="1" i="0" u="none" strike="noStrike">
                          <a:solidFill>
                            <a:srgbClr val="000000"/>
                          </a:solidFill>
                          <a:effectLst/>
                          <a:latin typeface="Aptos Narrow" panose="020B0004020202020204" pitchFamily="34" charset="0"/>
                        </a:rPr>
                        <a:t>Description:</a:t>
                      </a:r>
                      <a:r>
                        <a:rPr lang="en-ZA" sz="200" b="0" i="0" u="none" strike="noStrike">
                          <a:solidFill>
                            <a:srgbClr val="000000"/>
                          </a:solidFill>
                          <a:effectLst/>
                          <a:latin typeface="Aptos Narrow" panose="020B0004020202020204" pitchFamily="34" charset="0"/>
                        </a:rPr>
                        <a:t>Device used for assessing the peripheral auditory system from the cochlear. Complete standalone unit which must be pre-loaded with diagnostic ABR, ASSR, middle latency response (MLR), late latency responses (LLR) and OAE software with the ability to add additional protocols of eABR, eCochG, VEMPs.</a:t>
                      </a:r>
                      <a:br>
                        <a:rPr lang="en-ZA" sz="200" b="0" i="0" u="none" strike="noStrike">
                          <a:solidFill>
                            <a:srgbClr val="000000"/>
                          </a:solidFill>
                          <a:effectLst/>
                          <a:latin typeface="Aptos Narrow" panose="020B0004020202020204" pitchFamily="34" charset="0"/>
                        </a:rPr>
                      </a:br>
                      <a:r>
                        <a:rPr lang="en-ZA" sz="200" b="1" i="0" u="none" strike="noStrike">
                          <a:solidFill>
                            <a:srgbClr val="000000"/>
                          </a:solidFill>
                          <a:effectLst/>
                          <a:latin typeface="Aptos Narrow" panose="020B0004020202020204" pitchFamily="34" charset="0"/>
                        </a:rPr>
                        <a:t>Technical Specification: </a:t>
                      </a:r>
                      <a:r>
                        <a:rPr lang="en-ZA" sz="200" b="0" i="0" u="none" strike="noStrike">
                          <a:solidFill>
                            <a:srgbClr val="000000"/>
                          </a:solidFill>
                          <a:effectLst/>
                          <a:latin typeface="Aptos Narrow" panose="020B0004020202020204" pitchFamily="34" charset="0"/>
                        </a:rPr>
                        <a:t>Complete evoked potential system able to perform diagnostic ABR (click, tone burst, chirp), auditory steady state response (ASSR), diagnostic TEOAES and DPOAEs, middle latency response (MLR), late latency responses (LLR), eABR, eCochG, VEMPs or more protocols ,Must include laptop, software, and free field aided testing capacity.Must come with a compatible laptop and software as required ,Must include a minimum of:</a:t>
                      </a:r>
                      <a:br>
                        <a:rPr lang="en-ZA" sz="200" b="0" i="0" u="none" strike="noStrike">
                          <a:solidFill>
                            <a:srgbClr val="000000"/>
                          </a:solidFill>
                          <a:effectLst/>
                          <a:latin typeface="Aptos Narrow" panose="020B0004020202020204" pitchFamily="34" charset="0"/>
                        </a:rPr>
                      </a:br>
                      <a:r>
                        <a:rPr lang="en-ZA" sz="200" b="0" i="0" u="none" strike="noStrike">
                          <a:solidFill>
                            <a:srgbClr val="000000"/>
                          </a:solidFill>
                          <a:effectLst/>
                          <a:latin typeface="Aptos Narrow" panose="020B0004020202020204" pitchFamily="34" charset="0"/>
                        </a:rPr>
                        <a:t>2 sets of cup electrodes 2 sets of disposable electrodes ,pack of electrode pads OAE nubs</a:t>
                      </a:r>
                      <a:br>
                        <a:rPr lang="en-ZA" sz="200" b="0" i="0" u="none" strike="noStrike">
                          <a:solidFill>
                            <a:srgbClr val="000000"/>
                          </a:solidFill>
                          <a:effectLst/>
                          <a:latin typeface="Aptos Narrow" panose="020B0004020202020204" pitchFamily="34" charset="0"/>
                        </a:rPr>
                      </a:br>
                      <a:r>
                        <a:rPr lang="en-ZA" sz="200" b="0" i="0" u="none" strike="noStrike">
                          <a:solidFill>
                            <a:srgbClr val="000000"/>
                          </a:solidFill>
                          <a:effectLst/>
                          <a:latin typeface="Aptos Narrow" panose="020B0004020202020204" pitchFamily="34" charset="0"/>
                        </a:rPr>
                        <a:t>2 packets of large insert earphones (yellow) 2 packets of small insert earphones (pink) 2 packets of infant insert earphones (red) 2 packets Goldfoil electrodes.                                                                                     Circumaural headset bone conductor probe cables.</a:t>
                      </a:r>
                      <a:br>
                        <a:rPr lang="en-ZA" sz="200" b="0" i="0" u="none" strike="noStrike">
                          <a:solidFill>
                            <a:srgbClr val="000000"/>
                          </a:solidFill>
                          <a:effectLst/>
                          <a:latin typeface="Aptos Narrow" panose="020B0004020202020204" pitchFamily="34" charset="0"/>
                        </a:rPr>
                      </a:br>
                      <a:r>
                        <a:rPr lang="en-ZA" sz="200" b="0" i="0" u="none" strike="noStrike">
                          <a:solidFill>
                            <a:srgbClr val="000000"/>
                          </a:solidFill>
                          <a:effectLst/>
                          <a:latin typeface="Aptos Narrow" panose="020B0004020202020204" pitchFamily="34" charset="0"/>
                        </a:rPr>
                        <a:t>Trigger cables  (eABR),carry case,2x Nuprep gel,2 tubs of EEG conduction paste. </a:t>
                      </a:r>
                      <a:r>
                        <a:rPr lang="en-ZA" sz="200" b="1" i="0" u="none" strike="noStrike">
                          <a:solidFill>
                            <a:srgbClr val="000000"/>
                          </a:solidFill>
                          <a:effectLst/>
                          <a:latin typeface="Aptos Narrow" panose="020B0004020202020204" pitchFamily="34" charset="0"/>
                        </a:rPr>
                        <a:t>                                                                                                                                                                                                                                                            Accessories:</a:t>
                      </a:r>
                      <a:r>
                        <a:rPr lang="en-ZA" sz="200" b="0" i="0" u="none" strike="noStrike">
                          <a:solidFill>
                            <a:srgbClr val="000000"/>
                          </a:solidFill>
                          <a:effectLst/>
                          <a:latin typeface="Aptos Narrow" panose="020B0004020202020204" pitchFamily="34" charset="0"/>
                        </a:rPr>
                        <a:t>TDH Headphones Bone vibrator,2 sets of cup electrodes 2 sets of disposable electrodes  pack of electrode pads ,OAE nubs,2 packets of large insert earphones (yellow) 2 packets of small insert earphones (pink) 2 packets of infant insert earphones (red).2 packets Goldfoil electrodes,Circumaural headset bone conductor probe cables. Trigger cables (eABR),carry case Consumables 2x Nuprep gel. 2 tubs of EEG conduction paste Optional accessories</a:t>
                      </a:r>
                      <a:br>
                        <a:rPr lang="en-ZA" sz="200" b="0" i="0" u="none" strike="noStrike">
                          <a:solidFill>
                            <a:srgbClr val="000000"/>
                          </a:solidFill>
                          <a:effectLst/>
                          <a:latin typeface="Aptos Narrow" panose="020B0004020202020204" pitchFamily="34" charset="0"/>
                        </a:rPr>
                      </a:br>
                      <a:r>
                        <a:rPr lang="en-ZA" sz="200" b="0" i="0" u="none" strike="noStrike">
                          <a:solidFill>
                            <a:srgbClr val="000000"/>
                          </a:solidFill>
                          <a:effectLst/>
                          <a:latin typeface="Aptos Narrow" panose="020B0004020202020204" pitchFamily="34" charset="0"/>
                        </a:rPr>
                        <a:t>Freefield speakers to be able to aided ABR’s .Available trigger cable to do eABR</a:t>
                      </a:r>
                      <a:br>
                        <a:rPr lang="en-ZA" sz="200" b="0" i="0" u="none" strike="noStrike">
                          <a:solidFill>
                            <a:srgbClr val="000000"/>
                          </a:solidFill>
                          <a:effectLst/>
                          <a:latin typeface="Aptos Narrow" panose="020B0004020202020204" pitchFamily="34" charset="0"/>
                        </a:rPr>
                      </a:br>
                      <a:endParaRPr lang="en-ZA" sz="200" b="0" i="0" u="none" strike="noStrike">
                        <a:solidFill>
                          <a:srgbClr val="000000"/>
                        </a:solidFill>
                        <a:effectLst/>
                        <a:latin typeface="Aptos Narrow" panose="020B0004020202020204" pitchFamily="34" charset="0"/>
                      </a:endParaRP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200" b="0" i="0" u="none" strike="noStrike">
                          <a:solidFill>
                            <a:srgbClr val="000000"/>
                          </a:solidFill>
                          <a:effectLst/>
                          <a:latin typeface="Aptos Narrow" panose="020B0004020202020204" pitchFamily="34" charset="0"/>
                        </a:rPr>
                        <a:t>Ntsepa Mojapelo (Pty) Ltd</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200" b="0" i="0" u="none" strike="noStrike">
                          <a:solidFill>
                            <a:srgbClr val="000000"/>
                          </a:solidFill>
                          <a:effectLst/>
                          <a:latin typeface="Arial Narrow" panose="020B0606020202030204" pitchFamily="34" charset="0"/>
                        </a:rPr>
                        <a:t>Ladow (Pty) Ltd</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200" b="0" i="0" u="none" strike="noStrike">
                          <a:solidFill>
                            <a:srgbClr val="000000"/>
                          </a:solidFill>
                          <a:effectLst/>
                          <a:latin typeface="Arial Narrow" panose="020B0606020202030204" pitchFamily="34" charset="0"/>
                        </a:rPr>
                        <a:t>USA</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200" b="0" i="0" u="none" strike="noStrike">
                          <a:solidFill>
                            <a:srgbClr val="000000"/>
                          </a:solidFill>
                          <a:effectLst/>
                          <a:latin typeface="Arial Narrow" panose="020B0606020202030204" pitchFamily="34" charset="0"/>
                        </a:rPr>
                        <a:t>Danish</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200" b="0" i="0" u="none" strike="noStrike">
                          <a:solidFill>
                            <a:srgbClr val="000000"/>
                          </a:solidFill>
                          <a:effectLst/>
                          <a:latin typeface="Arial Narrow" panose="020B0606020202030204" pitchFamily="34" charset="0"/>
                        </a:rPr>
                        <a:t>KKF493</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200" b="0" i="0" u="none" strike="noStrike">
                          <a:solidFill>
                            <a:srgbClr val="000000"/>
                          </a:solidFill>
                          <a:effectLst/>
                          <a:latin typeface="Arial Narrow" panose="020B0606020202030204" pitchFamily="34" charset="0"/>
                        </a:rPr>
                        <a:t>2000</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200" b="0" i="0" u="none" strike="noStrike">
                          <a:solidFill>
                            <a:srgbClr val="000000"/>
                          </a:solidFill>
                          <a:effectLst/>
                          <a:latin typeface="Arial Narrow" panose="020B0606020202030204" pitchFamily="34" charset="0"/>
                        </a:rPr>
                        <a:t>2-5 Years</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200" b="0" i="0" u="none" strike="noStrike">
                          <a:solidFill>
                            <a:srgbClr val="000000"/>
                          </a:solidFill>
                          <a:effectLst/>
                          <a:latin typeface="Aptos Narrow" panose="020B0004020202020204" pitchFamily="34" charset="0"/>
                        </a:rPr>
                        <a:t>1</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 b="0" i="0" u="none" strike="noStrike">
                          <a:solidFill>
                            <a:srgbClr val="000000"/>
                          </a:solidFill>
                          <a:effectLst/>
                          <a:latin typeface="Aptos Narrow" panose="020B0004020202020204" pitchFamily="34" charset="0"/>
                        </a:rPr>
                        <a:t>Each </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200" b="0" i="0" u="none" strike="noStrike">
                          <a:solidFill>
                            <a:srgbClr val="000000"/>
                          </a:solidFill>
                          <a:effectLst/>
                          <a:latin typeface="Arial Narrow" panose="020B0606020202030204" pitchFamily="34" charset="0"/>
                        </a:rPr>
                        <a:t>R 200.00</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200" b="0" i="0" u="none" strike="noStrike">
                          <a:solidFill>
                            <a:srgbClr val="000000"/>
                          </a:solidFill>
                          <a:effectLst/>
                          <a:latin typeface="Aptos Narrow" panose="020B0004020202020204" pitchFamily="34" charset="0"/>
                        </a:rPr>
                        <a:t>R 300.00 </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200" b="0" i="0" u="none" strike="noStrike">
                          <a:solidFill>
                            <a:srgbClr val="000000"/>
                          </a:solidFill>
                          <a:effectLst/>
                          <a:latin typeface="Aptos Narrow" panose="020B0004020202020204" pitchFamily="34" charset="0"/>
                        </a:rPr>
                        <a:t>R 500.00</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200" b="0" i="0" u="none" strike="noStrike">
                          <a:solidFill>
                            <a:srgbClr val="000000"/>
                          </a:solidFill>
                          <a:effectLst/>
                          <a:latin typeface="Aptos Narrow" panose="020B0004020202020204" pitchFamily="34" charset="0"/>
                        </a:rPr>
                        <a:t>R 600.00</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200" b="0" i="0" u="none" strike="noStrike">
                          <a:solidFill>
                            <a:srgbClr val="000000"/>
                          </a:solidFill>
                          <a:effectLst/>
                          <a:latin typeface="Aptos Narrow" panose="020B0004020202020204" pitchFamily="34" charset="0"/>
                        </a:rPr>
                        <a:t>R 700.00</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200" b="0" i="0" u="none" strike="noStrike">
                          <a:solidFill>
                            <a:srgbClr val="000000"/>
                          </a:solidFill>
                          <a:effectLst/>
                          <a:latin typeface="Aptos Narrow" panose="020B0004020202020204" pitchFamily="34" charset="0"/>
                        </a:rPr>
                        <a:t>R 800.00</a:t>
                      </a:r>
                    </a:p>
                  </a:txBody>
                  <a:tcPr marL="1067" marR="1067" marT="1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ZA" sz="200" b="0" i="0" u="none" strike="noStrike">
                          <a:solidFill>
                            <a:srgbClr val="000000"/>
                          </a:solidFill>
                          <a:effectLst/>
                          <a:latin typeface="Aptos Narrow" panose="020B0004020202020204" pitchFamily="34" charset="0"/>
                        </a:rPr>
                        <a:t> </a:t>
                      </a:r>
                    </a:p>
                  </a:txBody>
                  <a:tcPr marL="1067" marR="1067" marT="1067"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t"/>
                      <a:r>
                        <a:rPr lang="en-ZA" sz="200" b="0" i="0" u="none" strike="noStrike">
                          <a:solidFill>
                            <a:srgbClr val="000000"/>
                          </a:solidFill>
                          <a:effectLst/>
                          <a:latin typeface="Aptos Narrow" panose="020B0004020202020204" pitchFamily="34" charset="0"/>
                        </a:rPr>
                        <a:t> </a:t>
                      </a:r>
                    </a:p>
                  </a:txBody>
                  <a:tcPr marL="1067" marR="1067" marT="1067" marB="0">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ZA" sz="200" b="0" i="0" u="none" strike="noStrike">
                          <a:solidFill>
                            <a:srgbClr val="000000"/>
                          </a:solidFill>
                          <a:effectLst/>
                          <a:latin typeface="Aptos Narrow" panose="020B0004020202020204" pitchFamily="34" charset="0"/>
                        </a:rPr>
                        <a:t>5%</a:t>
                      </a:r>
                    </a:p>
                  </a:txBody>
                  <a:tcPr marL="1067" marR="1067" marT="1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200" b="0" i="0" u="none" strike="noStrike">
                          <a:solidFill>
                            <a:srgbClr val="000000"/>
                          </a:solidFill>
                          <a:effectLst/>
                          <a:latin typeface="Aptos Narrow" panose="020B0004020202020204" pitchFamily="34" charset="0"/>
                        </a:rPr>
                        <a:t>10%</a:t>
                      </a:r>
                    </a:p>
                  </a:txBody>
                  <a:tcPr marL="1067" marR="1067" marT="1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200" b="0" i="0" u="none" strike="noStrike">
                          <a:solidFill>
                            <a:srgbClr val="000000"/>
                          </a:solidFill>
                          <a:effectLst/>
                          <a:latin typeface="Aptos Narrow" panose="020B0004020202020204" pitchFamily="34" charset="0"/>
                        </a:rPr>
                        <a:t>10%</a:t>
                      </a:r>
                    </a:p>
                  </a:txBody>
                  <a:tcPr marL="1067" marR="1067" marT="1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200" b="0" i="0" u="none" strike="noStrike">
                          <a:solidFill>
                            <a:srgbClr val="000000"/>
                          </a:solidFill>
                          <a:effectLst/>
                          <a:latin typeface="Aptos Narrow" panose="020B0004020202020204" pitchFamily="34" charset="0"/>
                        </a:rPr>
                        <a:t>20%</a:t>
                      </a:r>
                    </a:p>
                  </a:txBody>
                  <a:tcPr marL="1067" marR="1067" marT="1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ZA" sz="200" b="0" i="0" u="none" strike="noStrike" dirty="0">
                          <a:solidFill>
                            <a:srgbClr val="000000"/>
                          </a:solidFill>
                          <a:effectLst/>
                          <a:latin typeface="Aptos Narrow" panose="020B0004020202020204" pitchFamily="34" charset="0"/>
                        </a:rPr>
                        <a:t>5%</a:t>
                      </a:r>
                    </a:p>
                  </a:txBody>
                  <a:tcPr marL="1067" marR="1067" marT="1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3978305"/>
                  </a:ext>
                </a:extLst>
              </a:tr>
            </a:tbl>
          </a:graphicData>
        </a:graphic>
      </p:graphicFrame>
    </p:spTree>
    <p:extLst>
      <p:ext uri="{BB962C8B-B14F-4D97-AF65-F5344CB8AC3E}">
        <p14:creationId xmlns:p14="http://schemas.microsoft.com/office/powerpoint/2010/main" val="4165645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F00D-0424-4330-EAF4-9B8E10748982}"/>
              </a:ext>
            </a:extLst>
          </p:cNvPr>
          <p:cNvSpPr>
            <a:spLocks noGrp="1"/>
          </p:cNvSpPr>
          <p:nvPr>
            <p:ph type="title"/>
          </p:nvPr>
        </p:nvSpPr>
        <p:spPr/>
        <p:txBody>
          <a:bodyPr>
            <a:normAutofit/>
          </a:bodyPr>
          <a:lstStyle/>
          <a:p>
            <a:pPr>
              <a:lnSpc>
                <a:spcPct val="100000"/>
              </a:lnSpc>
            </a:pPr>
            <a: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RT55-2025: SUPPLY, DELIVERY, INSTALLATION, COMMISSIONING AND MAINTENANCE OF </a:t>
            </a:r>
            <a:b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br>
            <a: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THERAPEUTIC REHABILITATION EQUIPMENTS TO THE STATE FOR THE PERIOD OF SIXTY (60) MONTHS</a:t>
            </a:r>
            <a:endParaRPr lang="en-ZA" sz="1800" dirty="0"/>
          </a:p>
        </p:txBody>
      </p:sp>
      <p:pic>
        <p:nvPicPr>
          <p:cNvPr id="4" name="Content Placeholder 3">
            <a:extLst>
              <a:ext uri="{FF2B5EF4-FFF2-40B4-BE49-F238E27FC236}">
                <a16:creationId xmlns:a16="http://schemas.microsoft.com/office/drawing/2014/main" id="{7A441340-D3AA-3DBB-DCC0-CD54A54A0FF1}"/>
              </a:ext>
            </a:extLst>
          </p:cNvPr>
          <p:cNvPicPr>
            <a:picLocks noGrp="1" noChangeAspect="1"/>
          </p:cNvPicPr>
          <p:nvPr>
            <p:ph idx="1"/>
          </p:nvPr>
        </p:nvPicPr>
        <p:blipFill>
          <a:blip r:embed="rId2"/>
          <a:stretch>
            <a:fillRect/>
          </a:stretch>
        </p:blipFill>
        <p:spPr>
          <a:xfrm>
            <a:off x="356532" y="1686624"/>
            <a:ext cx="7724775" cy="4686300"/>
          </a:xfrm>
          <a:prstGeom prst="rect">
            <a:avLst/>
          </a:prstGeom>
        </p:spPr>
      </p:pic>
    </p:spTree>
    <p:extLst>
      <p:ext uri="{BB962C8B-B14F-4D97-AF65-F5344CB8AC3E}">
        <p14:creationId xmlns:p14="http://schemas.microsoft.com/office/powerpoint/2010/main" val="1331494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3F8EB-D389-7D85-CF47-EB24BCD4EB09}"/>
              </a:ext>
            </a:extLst>
          </p:cNvPr>
          <p:cNvSpPr>
            <a:spLocks noGrp="1"/>
          </p:cNvSpPr>
          <p:nvPr>
            <p:ph type="title"/>
          </p:nvPr>
        </p:nvSpPr>
        <p:spPr>
          <a:xfrm>
            <a:off x="288098" y="620038"/>
            <a:ext cx="8536487" cy="945715"/>
          </a:xfrm>
        </p:spPr>
        <p:txBody>
          <a:bodyPr>
            <a:normAutofit fontScale="90000"/>
          </a:bodyPr>
          <a:lstStyle/>
          <a:p>
            <a:pPr>
              <a:lnSpc>
                <a:spcPct val="100000"/>
              </a:lnSpc>
            </a:pPr>
            <a:r>
              <a:rPr kumimoji="0" lang="en-ZA" sz="20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RT55-2025: SUPPLY, DELIVERY, INSTALLATION, COMMISSIONING AND MAINTENANCE OF </a:t>
            </a:r>
            <a:br>
              <a:rPr kumimoji="0" lang="en-ZA" sz="20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br>
            <a:r>
              <a:rPr kumimoji="0" lang="en-ZA" sz="20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THERAPEUTIC REHABILITATION EQUIPMENTS TO THE STATE FOR THE PERIOD OF SIXTY (60) MONTHS</a:t>
            </a:r>
            <a:endParaRPr lang="en-ZA" sz="20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8CB77D4-C469-AE3E-AC52-2128DB327906}"/>
                  </a:ext>
                </a:extLst>
              </p:cNvPr>
              <p:cNvSpPr>
                <a:spLocks noGrp="1"/>
              </p:cNvSpPr>
              <p:nvPr>
                <p:ph idx="1"/>
              </p:nvPr>
            </p:nvSpPr>
            <p:spPr/>
            <p:txBody>
              <a:bodyPr/>
              <a:lstStyle/>
              <a:p>
                <a:pPr marL="914400" lvl="2" indent="0" algn="just">
                  <a:lnSpc>
                    <a:spcPct val="150000"/>
                  </a:lnSpc>
                  <a:spcBef>
                    <a:spcPts val="600"/>
                  </a:spcBef>
                  <a:spcAft>
                    <a:spcPts val="600"/>
                  </a:spcAft>
                  <a:buNone/>
                </a:pPr>
                <a:r>
                  <a:rPr lang="en-ZA" sz="1600" b="1" u="sng" dirty="0">
                    <a:effectLst/>
                    <a:latin typeface="Arial Narrow" panose="020B0606020202030204" pitchFamily="34" charset="0"/>
                    <a:ea typeface="Calibri" panose="020F0502020204030204" pitchFamily="34" charset="0"/>
                    <a:cs typeface="Arial" panose="020B0604020202020204" pitchFamily="34" charset="0"/>
                  </a:rPr>
                  <a:t>Points Scored for Specific Goals</a:t>
                </a:r>
                <a:endParaRPr lang="en-ZA" sz="1600" dirty="0">
                  <a:effectLst/>
                  <a:latin typeface="Arial Narrow" panose="020B0606020202030204" pitchFamily="34" charset="0"/>
                  <a:ea typeface="Calibri" panose="020F0502020204030204" pitchFamily="34" charset="0"/>
                  <a:cs typeface="Arial" panose="020B0604020202020204" pitchFamily="34" charset="0"/>
                </a:endParaRPr>
              </a:p>
              <a:p>
                <a:pPr marL="1600200" lvl="3" indent="-228600" algn="just">
                  <a:lnSpc>
                    <a:spcPct val="150000"/>
                  </a:lnSpc>
                  <a:spcBef>
                    <a:spcPts val="600"/>
                  </a:spcBef>
                  <a:spcAft>
                    <a:spcPts val="600"/>
                  </a:spcAft>
                  <a:buFont typeface="Arial Narrow" panose="020B0606020202030204" pitchFamily="34" charset="0"/>
                  <a:buAutoNum type="arabicPeriod"/>
                  <a:tabLst>
                    <a:tab pos="540385" algn="l"/>
                  </a:tabLst>
                </a:pPr>
                <a:r>
                  <a:rPr lang="en-ZA" sz="1600" dirty="0">
                    <a:effectLst/>
                    <a:latin typeface="Arial Narrow" panose="020B0606020202030204" pitchFamily="34" charset="0"/>
                    <a:ea typeface="Calibri" panose="020F0502020204030204" pitchFamily="34" charset="0"/>
                    <a:cs typeface="Arial" panose="020B0604020202020204" pitchFamily="34" charset="0"/>
                  </a:rPr>
                  <a:t>The following formular will be used to calculate the points for price:</a:t>
                </a:r>
              </a:p>
              <a:p>
                <a:pPr marL="540385">
                  <a:lnSpc>
                    <a:spcPct val="150000"/>
                  </a:lnSpc>
                  <a:spcBef>
                    <a:spcPts val="600"/>
                  </a:spcBef>
                  <a:spcAft>
                    <a:spcPts val="600"/>
                  </a:spcAft>
                </a:pPr>
                <a14:m>
                  <m:oMath xmlns:m="http://schemas.openxmlformats.org/officeDocument/2006/math">
                    <m:r>
                      <a:rPr lang="en-ZA" sz="1600" i="1">
                        <a:effectLst/>
                        <a:latin typeface="Cambria Math" panose="02040503050406030204" pitchFamily="18" charset="0"/>
                        <a:ea typeface="Calibri" panose="020F0502020204030204" pitchFamily="34" charset="0"/>
                        <a:cs typeface="Arial" panose="020B0604020202020204" pitchFamily="34" charset="0"/>
                      </a:rPr>
                      <m:t>𝑃𝑆𝑆𝐺</m:t>
                    </m:r>
                    <m:r>
                      <a:rPr lang="en-ZA" sz="1600" i="1">
                        <a:effectLst/>
                        <a:latin typeface="Cambria Math" panose="02040503050406030204" pitchFamily="18" charset="0"/>
                        <a:ea typeface="Calibri" panose="020F0502020204030204" pitchFamily="34" charset="0"/>
                        <a:cs typeface="Arial" panose="020B0604020202020204" pitchFamily="34" charset="0"/>
                      </a:rPr>
                      <m:t>=</m:t>
                    </m:r>
                    <m:r>
                      <a:rPr lang="en-ZA" sz="1600" i="1">
                        <a:effectLst/>
                        <a:latin typeface="Cambria Math" panose="02040503050406030204" pitchFamily="18" charset="0"/>
                        <a:ea typeface="Calibri" panose="020F0502020204030204" pitchFamily="34" charset="0"/>
                        <a:cs typeface="Arial" panose="020B0604020202020204" pitchFamily="34" charset="0"/>
                      </a:rPr>
                      <m:t>𝑀𝑃𝐴</m:t>
                    </m:r>
                    <m:r>
                      <a:rPr lang="en-ZA" sz="1600" i="1">
                        <a:effectLst/>
                        <a:latin typeface="Cambria Math" panose="02040503050406030204" pitchFamily="18" charset="0"/>
                        <a:ea typeface="Calibri" panose="020F0502020204030204" pitchFamily="34" charset="0"/>
                        <a:cs typeface="Arial" panose="020B0604020202020204" pitchFamily="34" charset="0"/>
                      </a:rPr>
                      <m:t> </m:t>
                    </m:r>
                    <m:r>
                      <a:rPr lang="en-ZA" sz="1600" i="1">
                        <a:effectLst/>
                        <a:latin typeface="Cambria Math" panose="02040503050406030204" pitchFamily="18" charset="0"/>
                        <a:ea typeface="Calibri" panose="020F0502020204030204" pitchFamily="34" charset="0"/>
                        <a:cs typeface="Arial" panose="020B0604020202020204" pitchFamily="34" charset="0"/>
                      </a:rPr>
                      <m:t>𝑋</m:t>
                    </m:r>
                    <m:f>
                      <m:fPr>
                        <m:ctrlPr>
                          <a:rPr lang="en-ZA" sz="1600" i="1">
                            <a:effectLst/>
                            <a:latin typeface="Cambria Math" panose="02040503050406030204" pitchFamily="18" charset="0"/>
                            <a:ea typeface="Calibri" panose="020F0502020204030204" pitchFamily="34" charset="0"/>
                            <a:cs typeface="Arial" panose="020B0604020202020204" pitchFamily="34" charset="0"/>
                          </a:rPr>
                        </m:ctrlPr>
                      </m:fPr>
                      <m:num>
                        <m:r>
                          <a:rPr lang="en-ZA" sz="1600" i="1">
                            <a:effectLst/>
                            <a:latin typeface="Cambria Math" panose="02040503050406030204" pitchFamily="18" charset="0"/>
                            <a:ea typeface="Calibri" panose="020F0502020204030204" pitchFamily="34" charset="0"/>
                            <a:cs typeface="Arial" panose="020B0604020202020204" pitchFamily="34" charset="0"/>
                          </a:rPr>
                          <m:t>𝑃𝑂𝐸</m:t>
                        </m:r>
                      </m:num>
                      <m:den>
                        <m:r>
                          <a:rPr lang="en-ZA" sz="1600" i="1">
                            <a:effectLst/>
                            <a:latin typeface="Cambria Math" panose="02040503050406030204" pitchFamily="18" charset="0"/>
                            <a:ea typeface="Calibri" panose="020F0502020204030204" pitchFamily="34" charset="0"/>
                            <a:cs typeface="Arial" panose="020B0604020202020204" pitchFamily="34" charset="0"/>
                          </a:rPr>
                          <m:t>100</m:t>
                        </m:r>
                      </m:den>
                    </m:f>
                  </m:oMath>
                </a14:m>
                <a:endParaRPr lang="en-ZA" sz="1600" dirty="0">
                  <a:effectLst/>
                  <a:latin typeface="Arial Narrow" panose="020B0606020202030204" pitchFamily="34" charset="0"/>
                  <a:ea typeface="Calibri" panose="020F0502020204030204" pitchFamily="34" charset="0"/>
                  <a:cs typeface="Arial" panose="020B0604020202020204" pitchFamily="34" charset="0"/>
                </a:endParaRPr>
              </a:p>
              <a:p>
                <a:pPr marL="0" indent="0">
                  <a:lnSpc>
                    <a:spcPct val="150000"/>
                  </a:lnSpc>
                  <a:spcBef>
                    <a:spcPts val="600"/>
                  </a:spcBef>
                  <a:spcAft>
                    <a:spcPts val="600"/>
                  </a:spcAft>
                  <a:buNone/>
                </a:pPr>
                <a:r>
                  <a:rPr lang="en-ZA" sz="1600" dirty="0">
                    <a:effectLst/>
                    <a:latin typeface="Arial Narrow" panose="020B0606020202030204" pitchFamily="34" charset="0"/>
                    <a:ea typeface="Times New Roman" panose="02020603050405020304" pitchFamily="18" charset="0"/>
                    <a:cs typeface="Arial" panose="020B0604020202020204" pitchFamily="34" charset="0"/>
                  </a:rPr>
                  <a:t>Where,</a:t>
                </a:r>
                <a:endParaRPr lang="en-ZA" sz="1600" dirty="0">
                  <a:effectLst/>
                  <a:latin typeface="Arial Narrow" panose="020B0606020202030204" pitchFamily="34" charset="0"/>
                  <a:ea typeface="Calibri" panose="020F0502020204030204" pitchFamily="34" charset="0"/>
                  <a:cs typeface="Arial" panose="020B0604020202020204" pitchFamily="34" charset="0"/>
                </a:endParaRPr>
              </a:p>
              <a:p>
                <a:pPr marL="0" indent="0">
                  <a:lnSpc>
                    <a:spcPct val="150000"/>
                  </a:lnSpc>
                  <a:spcBef>
                    <a:spcPts val="600"/>
                  </a:spcBef>
                  <a:spcAft>
                    <a:spcPts val="600"/>
                  </a:spcAft>
                  <a:buNone/>
                </a:pPr>
                <a:r>
                  <a:rPr lang="en-ZA" sz="1600" dirty="0">
                    <a:effectLst/>
                    <a:latin typeface="Arial Narrow" panose="020B0606020202030204" pitchFamily="34" charset="0"/>
                    <a:ea typeface="Times New Roman" panose="02020603050405020304" pitchFamily="18" charset="0"/>
                    <a:cs typeface="Arial" panose="020B0604020202020204" pitchFamily="34" charset="0"/>
                  </a:rPr>
                  <a:t>PSSG 	= Points scored for specific goals</a:t>
                </a:r>
                <a:endParaRPr lang="en-ZA" sz="1600" dirty="0">
                  <a:effectLst/>
                  <a:latin typeface="Arial Narrow" panose="020B0606020202030204" pitchFamily="34" charset="0"/>
                  <a:ea typeface="Calibri" panose="020F0502020204030204" pitchFamily="34" charset="0"/>
                  <a:cs typeface="Arial" panose="020B0604020202020204" pitchFamily="34" charset="0"/>
                </a:endParaRPr>
              </a:p>
              <a:p>
                <a:pPr marL="0" indent="0">
                  <a:lnSpc>
                    <a:spcPct val="150000"/>
                  </a:lnSpc>
                  <a:spcBef>
                    <a:spcPts val="600"/>
                  </a:spcBef>
                  <a:spcAft>
                    <a:spcPts val="600"/>
                  </a:spcAft>
                  <a:buNone/>
                </a:pPr>
                <a:r>
                  <a:rPr lang="en-ZA" sz="1600" dirty="0">
                    <a:effectLst/>
                    <a:latin typeface="Arial Narrow" panose="020B0606020202030204" pitchFamily="34" charset="0"/>
                    <a:ea typeface="Times New Roman" panose="02020603050405020304" pitchFamily="18" charset="0"/>
                    <a:cs typeface="Arial" panose="020B0604020202020204" pitchFamily="34" charset="0"/>
                  </a:rPr>
                  <a:t>MPA	= Maximum points allocated for a specific goal</a:t>
                </a:r>
                <a:endParaRPr lang="en-ZA" sz="1600" dirty="0">
                  <a:effectLst/>
                  <a:latin typeface="Arial Narrow" panose="020B0606020202030204" pitchFamily="34" charset="0"/>
                  <a:ea typeface="Calibri" panose="020F0502020204030204" pitchFamily="34" charset="0"/>
                  <a:cs typeface="Arial" panose="020B0604020202020204" pitchFamily="34" charset="0"/>
                </a:endParaRPr>
              </a:p>
              <a:p>
                <a:pPr marL="0" indent="0">
                  <a:lnSpc>
                    <a:spcPct val="150000"/>
                  </a:lnSpc>
                  <a:spcBef>
                    <a:spcPts val="600"/>
                  </a:spcBef>
                  <a:spcAft>
                    <a:spcPts val="600"/>
                  </a:spcAft>
                  <a:buNone/>
                </a:pPr>
                <a:r>
                  <a:rPr lang="en-ZA" sz="1600" dirty="0">
                    <a:effectLst/>
                    <a:latin typeface="Arial Narrow" panose="020B0606020202030204" pitchFamily="34" charset="0"/>
                    <a:ea typeface="Times New Roman" panose="02020603050405020304" pitchFamily="18" charset="0"/>
                    <a:cs typeface="Arial" panose="020B0604020202020204" pitchFamily="34" charset="0"/>
                  </a:rPr>
                  <a:t>POE	= Percentage of equity ownership by an HDI</a:t>
                </a:r>
                <a:endParaRPr lang="en-ZA" sz="1600" dirty="0">
                  <a:effectLst/>
                  <a:latin typeface="Arial Narrow" panose="020B0606020202030204" pitchFamily="34" charset="0"/>
                  <a:ea typeface="Calibri" panose="020F0502020204030204" pitchFamily="34" charset="0"/>
                  <a:cs typeface="Arial" panose="020B0604020202020204" pitchFamily="34" charset="0"/>
                </a:endParaRPr>
              </a:p>
              <a:p>
                <a:endParaRPr lang="en-ZA" dirty="0"/>
              </a:p>
            </p:txBody>
          </p:sp>
        </mc:Choice>
        <mc:Fallback xmlns="">
          <p:sp>
            <p:nvSpPr>
              <p:cNvPr id="3" name="Content Placeholder 2">
                <a:extLst>
                  <a:ext uri="{FF2B5EF4-FFF2-40B4-BE49-F238E27FC236}">
                    <a16:creationId xmlns:a16="http://schemas.microsoft.com/office/drawing/2014/main" id="{A8CB77D4-C469-AE3E-AC52-2128DB327906}"/>
                  </a:ext>
                </a:extLst>
              </p:cNvPr>
              <p:cNvSpPr>
                <a:spLocks noGrp="1" noRot="1" noChangeAspect="1" noMove="1" noResize="1" noEditPoints="1" noAdjustHandles="1" noChangeArrowheads="1" noChangeShapeType="1" noTextEdit="1"/>
              </p:cNvSpPr>
              <p:nvPr>
                <p:ph idx="1"/>
              </p:nvPr>
            </p:nvSpPr>
            <p:spPr>
              <a:blipFill>
                <a:blip r:embed="rId2"/>
                <a:stretch>
                  <a:fillRect l="-357"/>
                </a:stretch>
              </a:blipFill>
            </p:spPr>
            <p:txBody>
              <a:bodyPr/>
              <a:lstStyle/>
              <a:p>
                <a:r>
                  <a:rPr lang="en-ZA">
                    <a:noFill/>
                  </a:rPr>
                  <a:t> </a:t>
                </a:r>
              </a:p>
            </p:txBody>
          </p:sp>
        </mc:Fallback>
      </mc:AlternateContent>
    </p:spTree>
    <p:extLst>
      <p:ext uri="{BB962C8B-B14F-4D97-AF65-F5344CB8AC3E}">
        <p14:creationId xmlns:p14="http://schemas.microsoft.com/office/powerpoint/2010/main" val="1603305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2E04A-1C8C-B305-7EB8-A17C1C300B70}"/>
              </a:ext>
            </a:extLst>
          </p:cNvPr>
          <p:cNvSpPr>
            <a:spLocks noGrp="1"/>
          </p:cNvSpPr>
          <p:nvPr>
            <p:ph type="title"/>
          </p:nvPr>
        </p:nvSpPr>
        <p:spPr/>
        <p:txBody>
          <a:bodyPr>
            <a:normAutofit/>
          </a:bodyPr>
          <a:lstStyle/>
          <a:p>
            <a:pPr>
              <a:lnSpc>
                <a:spcPct val="100000"/>
              </a:lnSpc>
            </a:pPr>
            <a: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RT55-2025: SUPPLY, DELIVERY, INSTALLATION, COMMISSIONING AND MAINTENANCE OF </a:t>
            </a:r>
            <a:b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br>
            <a: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THERAPEUTIC REHABILITATION EQUIPMENTS TO THE STATE FOR THE PERIOD OF SIXTY (60) MONTHS</a:t>
            </a:r>
            <a:endParaRPr lang="en-ZA" sz="1800" dirty="0"/>
          </a:p>
        </p:txBody>
      </p:sp>
      <p:sp>
        <p:nvSpPr>
          <p:cNvPr id="3" name="Content Placeholder 2">
            <a:extLst>
              <a:ext uri="{FF2B5EF4-FFF2-40B4-BE49-F238E27FC236}">
                <a16:creationId xmlns:a16="http://schemas.microsoft.com/office/drawing/2014/main" id="{BBB5B493-CC99-9A31-297F-82412EEC7431}"/>
              </a:ext>
            </a:extLst>
          </p:cNvPr>
          <p:cNvSpPr>
            <a:spLocks noGrp="1"/>
          </p:cNvSpPr>
          <p:nvPr>
            <p:ph idx="1"/>
          </p:nvPr>
        </p:nvSpPr>
        <p:spPr>
          <a:xfrm>
            <a:off x="215672" y="1845776"/>
            <a:ext cx="8536487" cy="4821665"/>
          </a:xfrm>
        </p:spPr>
        <p:txBody>
          <a:bodyPr>
            <a:normAutofit/>
          </a:bodyPr>
          <a:lstStyle/>
          <a:p>
            <a:endParaRPr lang="en-US"/>
          </a:p>
          <a:p>
            <a:endParaRPr lang="en-US"/>
          </a:p>
          <a:p>
            <a:endParaRPr lang="en-US"/>
          </a:p>
          <a:p>
            <a:endParaRPr lang="en-ZA"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74B0410D-CEF2-22FE-3C93-FD9C6455BFDA}"/>
                  </a:ext>
                </a:extLst>
              </p:cNvPr>
              <p:cNvGraphicFramePr>
                <a:graphicFrameLocks noGrp="1"/>
              </p:cNvGraphicFramePr>
              <p:nvPr>
                <p:extLst>
                  <p:ext uri="{D42A27DB-BD31-4B8C-83A1-F6EECF244321}">
                    <p14:modId xmlns:p14="http://schemas.microsoft.com/office/powerpoint/2010/main" val="2962792774"/>
                  </p:ext>
                </p:extLst>
              </p:nvPr>
            </p:nvGraphicFramePr>
            <p:xfrm>
              <a:off x="506026" y="1927034"/>
              <a:ext cx="7998780" cy="4310929"/>
            </p:xfrm>
            <a:graphic>
              <a:graphicData uri="http://schemas.openxmlformats.org/drawingml/2006/table">
                <a:tbl>
                  <a:tblPr/>
                  <a:tblGrid>
                    <a:gridCol w="3374290">
                      <a:extLst>
                        <a:ext uri="{9D8B030D-6E8A-4147-A177-3AD203B41FA5}">
                          <a16:colId xmlns:a16="http://schemas.microsoft.com/office/drawing/2014/main" val="3179749406"/>
                        </a:ext>
                      </a:extLst>
                    </a:gridCol>
                    <a:gridCol w="2053818">
                      <a:extLst>
                        <a:ext uri="{9D8B030D-6E8A-4147-A177-3AD203B41FA5}">
                          <a16:colId xmlns:a16="http://schemas.microsoft.com/office/drawing/2014/main" val="4269903378"/>
                        </a:ext>
                      </a:extLst>
                    </a:gridCol>
                    <a:gridCol w="2570672">
                      <a:extLst>
                        <a:ext uri="{9D8B030D-6E8A-4147-A177-3AD203B41FA5}">
                          <a16:colId xmlns:a16="http://schemas.microsoft.com/office/drawing/2014/main" val="805128161"/>
                        </a:ext>
                      </a:extLst>
                    </a:gridCol>
                  </a:tblGrid>
                  <a:tr h="677377">
                    <a:tc>
                      <a:txBody>
                        <a:bodyPr/>
                        <a:lstStyle/>
                        <a:p>
                          <a:pPr algn="ctr">
                            <a:lnSpc>
                              <a:spcPct val="150000"/>
                            </a:lnSpc>
                            <a:spcBef>
                              <a:spcPts val="600"/>
                            </a:spcBef>
                            <a:spcAft>
                              <a:spcPts val="600"/>
                            </a:spcAft>
                          </a:pPr>
                          <a:r>
                            <a:rPr lang="en-ZA" sz="1100" b="1">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SPECIFIC GOALS</a:t>
                          </a:r>
                          <a:endParaRPr lang="en-ZA"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50000"/>
                            </a:lnSpc>
                            <a:spcBef>
                              <a:spcPts val="600"/>
                            </a:spcBef>
                            <a:spcAft>
                              <a:spcPts val="600"/>
                            </a:spcAft>
                          </a:pPr>
                          <a:r>
                            <a:rPr lang="en-ZA" sz="1100" b="1">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POINTS ALLOCATED OUT OF 10</a:t>
                          </a:r>
                          <a:endParaRPr lang="en-ZA"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50000"/>
                            </a:lnSpc>
                            <a:spcBef>
                              <a:spcPts val="600"/>
                            </a:spcBef>
                            <a:spcAft>
                              <a:spcPts val="600"/>
                            </a:spcAft>
                          </a:pPr>
                          <a:r>
                            <a:rPr lang="en-ZA" sz="1100" b="1">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FORMULA TO CALCULATE THE POINTS OUT OF 10</a:t>
                          </a:r>
                          <a:endParaRPr lang="en-ZA"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908267513"/>
                      </a:ext>
                    </a:extLst>
                  </a:tr>
                  <a:tr h="2123512">
                    <a:tc>
                      <a:txBody>
                        <a:bodyPr/>
                        <a:lstStyle/>
                        <a:p>
                          <a:pPr>
                            <a:lnSpc>
                              <a:spcPct val="150000"/>
                            </a:lnSpc>
                            <a:spcBef>
                              <a:spcPts val="600"/>
                            </a:spcBef>
                            <a:spcAft>
                              <a:spcPts val="600"/>
                            </a:spcAft>
                          </a:pPr>
                          <a:r>
                            <a:rPr lang="en-US" sz="1100" dirty="0">
                              <a:effectLst/>
                              <a:latin typeface="Arial Narrow" panose="020B0606020202030204" pitchFamily="34" charset="0"/>
                              <a:ea typeface="Arial Narrow" panose="020B0606020202030204" pitchFamily="34" charset="0"/>
                              <a:cs typeface="Arial Narrow" panose="020B0606020202030204" pitchFamily="34" charset="0"/>
                            </a:rPr>
                            <a:t>Preference points for equity ownership by historically disadvantaged Individuals who, due to the apartheid policy that had been in place had no franchise in national elections before the introduction of the Constitution of the RSA, 1983 (Act 110 of 1983) or the Constitution of the RSA,1993 (Act 200 of 1993), (“the Interim Constitution”) and or</a:t>
                          </a:r>
                          <a:endParaRPr lang="en-ZA"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en-GB" sz="1100" dirty="0">
                              <a:effectLst/>
                              <a:latin typeface="Arial Narrow" panose="020B0606020202030204" pitchFamily="34" charset="0"/>
                              <a:ea typeface="Calibri" panose="020F0502020204030204" pitchFamily="34" charset="0"/>
                              <a:cs typeface="Times New Roman" panose="02020603050405020304" pitchFamily="18" charset="0"/>
                            </a:rPr>
                            <a:t>1</a:t>
                          </a:r>
                          <a:r>
                            <a:rPr lang="en-ZA" sz="1100" dirty="0">
                              <a:effectLst/>
                              <a:latin typeface="Arial Narrow" panose="020B0606020202030204" pitchFamily="34" charset="0"/>
                              <a:ea typeface="Calibri" panose="020F0502020204030204" pitchFamily="34" charset="0"/>
                              <a:cs typeface="Times New Roman" panose="02020603050405020304" pitchFamily="18" charset="0"/>
                            </a:rPr>
                            <a:t>0</a:t>
                          </a:r>
                          <a:endParaRPr lang="en-ZA"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en-ZA" sz="1100">
                                    <a:solidFill>
                                      <a:srgbClr val="000000"/>
                                    </a:solidFill>
                                    <a:effectLst/>
                                    <a:latin typeface="Cambria Math" panose="02040503050406030204" pitchFamily="18" charset="0"/>
                                    <a:ea typeface="Arial" panose="020B0604020202020204" pitchFamily="34" charset="0"/>
                                    <a:cs typeface="Cambria Math" panose="02040503050406030204" pitchFamily="18" charset="0"/>
                                  </a:rPr>
                                  <m:t>PSSG</m:t>
                                </m:r>
                                <m:r>
                                  <a:rPr lang="en-ZA" sz="1100">
                                    <a:solidFill>
                                      <a:srgbClr val="000000"/>
                                    </a:solidFill>
                                    <a:effectLst/>
                                    <a:latin typeface="Cambria Math" panose="02040503050406030204" pitchFamily="18" charset="0"/>
                                    <a:ea typeface="Arial" panose="020B0604020202020204" pitchFamily="34" charset="0"/>
                                    <a:cs typeface="Cambria Math" panose="02040503050406030204" pitchFamily="18" charset="0"/>
                                  </a:rPr>
                                  <m:t>=</m:t>
                                </m:r>
                                <m:r>
                                  <m:rPr>
                                    <m:sty m:val="p"/>
                                  </m:rPr>
                                  <a:rPr lang="en-ZA" sz="1100">
                                    <a:solidFill>
                                      <a:srgbClr val="000000"/>
                                    </a:solidFill>
                                    <a:effectLst/>
                                    <a:latin typeface="Cambria Math" panose="02040503050406030204" pitchFamily="18" charset="0"/>
                                    <a:ea typeface="Arial" panose="020B0604020202020204" pitchFamily="34" charset="0"/>
                                    <a:cs typeface="Cambria Math" panose="02040503050406030204" pitchFamily="18" charset="0"/>
                                  </a:rPr>
                                  <m:t>MPA</m:t>
                                </m:r>
                                <m:r>
                                  <a:rPr lang="en-ZA" sz="1100">
                                    <a:solidFill>
                                      <a:srgbClr val="000000"/>
                                    </a:solidFill>
                                    <a:effectLst/>
                                    <a:latin typeface="Cambria Math" panose="02040503050406030204" pitchFamily="18" charset="0"/>
                                    <a:ea typeface="Arial" panose="020B0604020202020204" pitchFamily="34" charset="0"/>
                                    <a:cs typeface="Cambria Math" panose="02040503050406030204" pitchFamily="18" charset="0"/>
                                  </a:rPr>
                                  <m:t> </m:t>
                                </m:r>
                                <m:r>
                                  <m:rPr>
                                    <m:sty m:val="p"/>
                                  </m:rPr>
                                  <a:rPr lang="en-ZA" sz="1100">
                                    <a:solidFill>
                                      <a:srgbClr val="000000"/>
                                    </a:solidFill>
                                    <a:effectLst/>
                                    <a:latin typeface="Cambria Math" panose="02040503050406030204" pitchFamily="18" charset="0"/>
                                    <a:ea typeface="Arial" panose="020B0604020202020204" pitchFamily="34" charset="0"/>
                                    <a:cs typeface="Cambria Math" panose="02040503050406030204" pitchFamily="18" charset="0"/>
                                  </a:rPr>
                                  <m:t>x</m:t>
                                </m:r>
                                <m:r>
                                  <a:rPr lang="en-ZA" sz="1100">
                                    <a:solidFill>
                                      <a:srgbClr val="000000"/>
                                    </a:solidFill>
                                    <a:effectLst/>
                                    <a:latin typeface="Cambria Math" panose="02040503050406030204" pitchFamily="18" charset="0"/>
                                    <a:ea typeface="Arial" panose="020B0604020202020204" pitchFamily="34" charset="0"/>
                                    <a:cs typeface="Cambria Math" panose="02040503050406030204" pitchFamily="18" charset="0"/>
                                  </a:rPr>
                                  <m:t> </m:t>
                                </m:r>
                                <m:f>
                                  <m:fPr>
                                    <m:ctrlPr>
                                      <a:rPr lang="en-ZA" sz="1100" i="1">
                                        <a:solidFill>
                                          <a:srgbClr val="000000"/>
                                        </a:solidFill>
                                        <a:effectLst/>
                                        <a:latin typeface="Cambria Math" panose="02040503050406030204" pitchFamily="18" charset="0"/>
                                        <a:ea typeface="Arial" panose="020B0604020202020204" pitchFamily="34" charset="0"/>
                                        <a:cs typeface="Arial" panose="020B0604020202020204" pitchFamily="34" charset="0"/>
                                      </a:rPr>
                                    </m:ctrlPr>
                                  </m:fPr>
                                  <m:num>
                                    <m:r>
                                      <m:rPr>
                                        <m:sty m:val="p"/>
                                      </m:rPr>
                                      <a:rPr lang="en-ZA" sz="1100">
                                        <a:solidFill>
                                          <a:srgbClr val="000000"/>
                                        </a:solidFill>
                                        <a:effectLst/>
                                        <a:latin typeface="Cambria Math" panose="02040503050406030204" pitchFamily="18" charset="0"/>
                                        <a:ea typeface="Arial" panose="020B0604020202020204" pitchFamily="34" charset="0"/>
                                        <a:cs typeface="Arial" panose="020B0604020202020204" pitchFamily="34" charset="0"/>
                                      </a:rPr>
                                      <m:t>PEO</m:t>
                                    </m:r>
                                  </m:num>
                                  <m:den>
                                    <m:r>
                                      <a:rPr lang="en-ZA" sz="1100" i="1">
                                        <a:solidFill>
                                          <a:srgbClr val="000000"/>
                                        </a:solidFill>
                                        <a:effectLst/>
                                        <a:latin typeface="Cambria Math" panose="02040503050406030204" pitchFamily="18" charset="0"/>
                                        <a:ea typeface="Arial" panose="020B0604020202020204" pitchFamily="34" charset="0"/>
                                        <a:cs typeface="Arial" panose="020B0604020202020204" pitchFamily="34" charset="0"/>
                                      </a:rPr>
                                      <m:t>100</m:t>
                                    </m:r>
                                  </m:den>
                                </m:f>
                              </m:oMath>
                            </m:oMathPara>
                          </a14:m>
                          <a:endParaRPr lang="en-ZA" sz="1100">
                            <a:effectLst/>
                            <a:latin typeface="Arial Narrow" panose="020B060602020203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r>
                            <a:rPr lang="en-ZA" sz="1100">
                              <a:solidFill>
                                <a:srgbClr val="000000"/>
                              </a:solidFill>
                              <a:effectLst/>
                              <a:latin typeface="Arial Narrow" panose="020B0606020202030204" pitchFamily="34" charset="0"/>
                              <a:ea typeface="Arial" panose="020B0604020202020204" pitchFamily="34" charset="0"/>
                              <a:cs typeface="Arial" panose="020B0604020202020204" pitchFamily="34" charset="0"/>
                            </a:rPr>
                            <a:t>Where: </a:t>
                          </a:r>
                          <a:endParaRPr lang="en-ZA" sz="1100">
                            <a:effectLst/>
                            <a:latin typeface="Arial Narrow" panose="020B060602020203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r>
                            <a:rPr lang="en-ZA" sz="1100">
                              <a:solidFill>
                                <a:srgbClr val="000000"/>
                              </a:solidFill>
                              <a:effectLst/>
                              <a:latin typeface="Arial Narrow" panose="020B0606020202030204" pitchFamily="34" charset="0"/>
                              <a:ea typeface="Arial" panose="020B0604020202020204" pitchFamily="34" charset="0"/>
                              <a:cs typeface="Arial" panose="020B0604020202020204" pitchFamily="34" charset="0"/>
                            </a:rPr>
                            <a:t>PSSG = Points scored for a specific goal</a:t>
                          </a:r>
                          <a:endParaRPr lang="en-ZA" sz="1100">
                            <a:effectLst/>
                            <a:latin typeface="Arial Narrow" panose="020B060602020203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r>
                            <a:rPr lang="en-ZA" sz="1100">
                              <a:solidFill>
                                <a:srgbClr val="000000"/>
                              </a:solidFill>
                              <a:effectLst/>
                              <a:latin typeface="Arial Narrow" panose="020B0606020202030204" pitchFamily="34" charset="0"/>
                              <a:ea typeface="Arial" panose="020B0604020202020204" pitchFamily="34" charset="0"/>
                              <a:cs typeface="Arial" panose="020B0604020202020204" pitchFamily="34" charset="0"/>
                            </a:rPr>
                            <a:t>MPA = Maximum points allocated for a specific goal </a:t>
                          </a:r>
                          <a:endParaRPr lang="en-ZA" sz="1100">
                            <a:effectLst/>
                            <a:latin typeface="Arial Narrow" panose="020B060602020203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r>
                            <a:rPr lang="en-US" sz="1100">
                              <a:solidFill>
                                <a:srgbClr val="000000"/>
                              </a:solidFill>
                              <a:effectLst/>
                              <a:latin typeface="Arial Narrow" panose="020B0606020202030204" pitchFamily="34" charset="0"/>
                              <a:ea typeface="Arial" panose="020B0604020202020204" pitchFamily="34" charset="0"/>
                              <a:cs typeface="Arial" panose="020B0604020202020204" pitchFamily="34" charset="0"/>
                            </a:rPr>
                            <a:t>PEO = Percentage of equity by an HDI</a:t>
                          </a:r>
                          <a:endParaRPr lang="en-ZA"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9496037"/>
                      </a:ext>
                    </a:extLst>
                  </a:tr>
                  <a:tr h="1194082">
                    <a:tc>
                      <a:txBody>
                        <a:bodyPr/>
                        <a:lstStyle/>
                        <a:p>
                          <a:pPr marL="67945" marR="113030">
                            <a:lnSpc>
                              <a:spcPct val="150000"/>
                            </a:lnSpc>
                            <a:spcBef>
                              <a:spcPts val="600"/>
                            </a:spcBef>
                            <a:spcAft>
                              <a:spcPts val="0"/>
                            </a:spcAft>
                          </a:pPr>
                          <a:endParaRPr lang="en-ZA" sz="11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endParaRPr lang="en-ZA"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ZA"/>
                        </a:p>
                      </a:txBody>
                      <a:tcPr/>
                    </a:tc>
                    <a:extLst>
                      <a:ext uri="{0D108BD9-81ED-4DB2-BD59-A6C34878D82A}">
                        <a16:rowId xmlns:a16="http://schemas.microsoft.com/office/drawing/2014/main" val="22828630"/>
                      </a:ext>
                    </a:extLst>
                  </a:tr>
                  <a:tr h="315958">
                    <a:tc>
                      <a:txBody>
                        <a:bodyPr/>
                        <a:lstStyle/>
                        <a:p>
                          <a:pPr>
                            <a:lnSpc>
                              <a:spcPct val="150000"/>
                            </a:lnSpc>
                            <a:spcBef>
                              <a:spcPts val="600"/>
                            </a:spcBef>
                            <a:spcAft>
                              <a:spcPts val="600"/>
                            </a:spcAft>
                          </a:pPr>
                          <a:r>
                            <a:rPr lang="en-ZA" sz="1100" b="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POINTS</a:t>
                          </a:r>
                          <a:endParaRPr lang="en-ZA"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Bef>
                              <a:spcPts val="600"/>
                            </a:spcBef>
                            <a:spcAft>
                              <a:spcPts val="600"/>
                            </a:spcAft>
                          </a:pPr>
                          <a:r>
                            <a:rPr lang="en-ZA" sz="1100" b="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a:t>
                          </a:r>
                          <a:endParaRPr lang="en-ZA"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50000"/>
                            </a:lnSpc>
                            <a:spcBef>
                              <a:spcPts val="600"/>
                            </a:spcBef>
                            <a:spcAft>
                              <a:spcPts val="600"/>
                            </a:spcAft>
                          </a:pPr>
                          <a:r>
                            <a:rPr lang="en-ZA" sz="1100" dirty="0">
                              <a:solidFill>
                                <a:srgbClr val="000000"/>
                              </a:solidFill>
                              <a:effectLst/>
                              <a:latin typeface="Arial Narrow" panose="020B0606020202030204" pitchFamily="34" charset="0"/>
                              <a:ea typeface="Arial" panose="020B0604020202020204" pitchFamily="34" charset="0"/>
                              <a:cs typeface="Arial" panose="020B0604020202020204" pitchFamily="34" charset="0"/>
                            </a:rPr>
                            <a:t> </a:t>
                          </a:r>
                          <a:endParaRPr lang="en-ZA"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66587990"/>
                      </a:ext>
                    </a:extLst>
                  </a:tr>
                </a:tbl>
              </a:graphicData>
            </a:graphic>
          </p:graphicFrame>
        </mc:Choice>
        <mc:Fallback xmlns="">
          <p:graphicFrame>
            <p:nvGraphicFramePr>
              <p:cNvPr id="5" name="Table 4">
                <a:extLst>
                  <a:ext uri="{FF2B5EF4-FFF2-40B4-BE49-F238E27FC236}">
                    <a16:creationId xmlns:a16="http://schemas.microsoft.com/office/drawing/2014/main" id="{74B0410D-CEF2-22FE-3C93-FD9C6455BFDA}"/>
                  </a:ext>
                </a:extLst>
              </p:cNvPr>
              <p:cNvGraphicFramePr>
                <a:graphicFrameLocks noGrp="1"/>
              </p:cNvGraphicFramePr>
              <p:nvPr>
                <p:extLst>
                  <p:ext uri="{D42A27DB-BD31-4B8C-83A1-F6EECF244321}">
                    <p14:modId xmlns:p14="http://schemas.microsoft.com/office/powerpoint/2010/main" val="2962792774"/>
                  </p:ext>
                </p:extLst>
              </p:nvPr>
            </p:nvGraphicFramePr>
            <p:xfrm>
              <a:off x="506026" y="1927034"/>
              <a:ext cx="7998780" cy="4310929"/>
            </p:xfrm>
            <a:graphic>
              <a:graphicData uri="http://schemas.openxmlformats.org/drawingml/2006/table">
                <a:tbl>
                  <a:tblPr/>
                  <a:tblGrid>
                    <a:gridCol w="3374290">
                      <a:extLst>
                        <a:ext uri="{9D8B030D-6E8A-4147-A177-3AD203B41FA5}">
                          <a16:colId xmlns:a16="http://schemas.microsoft.com/office/drawing/2014/main" val="3179749406"/>
                        </a:ext>
                      </a:extLst>
                    </a:gridCol>
                    <a:gridCol w="2053818">
                      <a:extLst>
                        <a:ext uri="{9D8B030D-6E8A-4147-A177-3AD203B41FA5}">
                          <a16:colId xmlns:a16="http://schemas.microsoft.com/office/drawing/2014/main" val="4269903378"/>
                        </a:ext>
                      </a:extLst>
                    </a:gridCol>
                    <a:gridCol w="2570672">
                      <a:extLst>
                        <a:ext uri="{9D8B030D-6E8A-4147-A177-3AD203B41FA5}">
                          <a16:colId xmlns:a16="http://schemas.microsoft.com/office/drawing/2014/main" val="805128161"/>
                        </a:ext>
                      </a:extLst>
                    </a:gridCol>
                  </a:tblGrid>
                  <a:tr h="677377">
                    <a:tc>
                      <a:txBody>
                        <a:bodyPr/>
                        <a:lstStyle/>
                        <a:p>
                          <a:pPr algn="ctr">
                            <a:lnSpc>
                              <a:spcPct val="150000"/>
                            </a:lnSpc>
                            <a:spcBef>
                              <a:spcPts val="600"/>
                            </a:spcBef>
                            <a:spcAft>
                              <a:spcPts val="600"/>
                            </a:spcAft>
                          </a:pPr>
                          <a:r>
                            <a:rPr lang="en-ZA" sz="1100" b="1">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SPECIFIC GOALS</a:t>
                          </a:r>
                          <a:endParaRPr lang="en-ZA"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50000"/>
                            </a:lnSpc>
                            <a:spcBef>
                              <a:spcPts val="600"/>
                            </a:spcBef>
                            <a:spcAft>
                              <a:spcPts val="600"/>
                            </a:spcAft>
                          </a:pPr>
                          <a:r>
                            <a:rPr lang="en-ZA" sz="1100" b="1">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POINTS ALLOCATED OUT OF 10</a:t>
                          </a:r>
                          <a:endParaRPr lang="en-ZA"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50000"/>
                            </a:lnSpc>
                            <a:spcBef>
                              <a:spcPts val="600"/>
                            </a:spcBef>
                            <a:spcAft>
                              <a:spcPts val="600"/>
                            </a:spcAft>
                          </a:pPr>
                          <a:r>
                            <a:rPr lang="en-ZA" sz="1100" b="1">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FORMULA TO CALCULATE THE POINTS OUT OF 10</a:t>
                          </a:r>
                          <a:endParaRPr lang="en-ZA"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908267513"/>
                      </a:ext>
                    </a:extLst>
                  </a:tr>
                  <a:tr h="2123512">
                    <a:tc>
                      <a:txBody>
                        <a:bodyPr/>
                        <a:lstStyle/>
                        <a:p>
                          <a:pPr>
                            <a:lnSpc>
                              <a:spcPct val="150000"/>
                            </a:lnSpc>
                            <a:spcBef>
                              <a:spcPts val="600"/>
                            </a:spcBef>
                            <a:spcAft>
                              <a:spcPts val="600"/>
                            </a:spcAft>
                          </a:pPr>
                          <a:r>
                            <a:rPr lang="en-US" sz="1100" dirty="0">
                              <a:effectLst/>
                              <a:latin typeface="Arial Narrow" panose="020B0606020202030204" pitchFamily="34" charset="0"/>
                              <a:ea typeface="Arial Narrow" panose="020B0606020202030204" pitchFamily="34" charset="0"/>
                              <a:cs typeface="Arial Narrow" panose="020B0606020202030204" pitchFamily="34" charset="0"/>
                            </a:rPr>
                            <a:t>Preference points for equity ownership by historically disadvantaged Individuals who, due to the apartheid policy that had been in place had no franchise in national elections before the introduction of the Constitution of the RSA, 1983 (Act 110 of 1983) or the Constitution of the RSA,1993 (Act 200 of 1993), (“the Interim Constitution”) and or</a:t>
                          </a:r>
                          <a:endParaRPr lang="en-ZA"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r>
                            <a:rPr lang="en-GB" sz="1100" dirty="0">
                              <a:effectLst/>
                              <a:latin typeface="Arial Narrow" panose="020B0606020202030204" pitchFamily="34" charset="0"/>
                              <a:ea typeface="Calibri" panose="020F0502020204030204" pitchFamily="34" charset="0"/>
                              <a:cs typeface="Times New Roman" panose="02020603050405020304" pitchFamily="18" charset="0"/>
                            </a:rPr>
                            <a:t>1</a:t>
                          </a:r>
                          <a:r>
                            <a:rPr lang="en-ZA" sz="1100" dirty="0">
                              <a:effectLst/>
                              <a:latin typeface="Arial Narrow" panose="020B0606020202030204" pitchFamily="34" charset="0"/>
                              <a:ea typeface="Calibri" panose="020F0502020204030204" pitchFamily="34" charset="0"/>
                              <a:cs typeface="Times New Roman" panose="02020603050405020304" pitchFamily="18" charset="0"/>
                            </a:rPr>
                            <a:t>0</a:t>
                          </a:r>
                          <a:endParaRPr lang="en-ZA"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211611" t="-20550" r="-474" b="-10642"/>
                          </a:stretch>
                        </a:blipFill>
                      </a:tcPr>
                    </a:tc>
                    <a:extLst>
                      <a:ext uri="{0D108BD9-81ED-4DB2-BD59-A6C34878D82A}">
                        <a16:rowId xmlns:a16="http://schemas.microsoft.com/office/drawing/2014/main" val="3519496037"/>
                      </a:ext>
                    </a:extLst>
                  </a:tr>
                  <a:tr h="1194082">
                    <a:tc>
                      <a:txBody>
                        <a:bodyPr/>
                        <a:lstStyle/>
                        <a:p>
                          <a:pPr marL="67945" marR="113030">
                            <a:lnSpc>
                              <a:spcPct val="150000"/>
                            </a:lnSpc>
                            <a:spcBef>
                              <a:spcPts val="600"/>
                            </a:spcBef>
                            <a:spcAft>
                              <a:spcPts val="0"/>
                            </a:spcAft>
                          </a:pPr>
                          <a:endParaRPr lang="en-ZA" sz="11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Bef>
                              <a:spcPts val="600"/>
                            </a:spcBef>
                            <a:spcAft>
                              <a:spcPts val="600"/>
                            </a:spcAft>
                          </a:pPr>
                          <a:endParaRPr lang="en-ZA"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ZA"/>
                        </a:p>
                      </a:txBody>
                      <a:tcPr/>
                    </a:tc>
                    <a:extLst>
                      <a:ext uri="{0D108BD9-81ED-4DB2-BD59-A6C34878D82A}">
                        <a16:rowId xmlns:a16="http://schemas.microsoft.com/office/drawing/2014/main" val="22828630"/>
                      </a:ext>
                    </a:extLst>
                  </a:tr>
                  <a:tr h="315958">
                    <a:tc>
                      <a:txBody>
                        <a:bodyPr/>
                        <a:lstStyle/>
                        <a:p>
                          <a:pPr>
                            <a:lnSpc>
                              <a:spcPct val="150000"/>
                            </a:lnSpc>
                            <a:spcBef>
                              <a:spcPts val="600"/>
                            </a:spcBef>
                            <a:spcAft>
                              <a:spcPts val="600"/>
                            </a:spcAft>
                          </a:pPr>
                          <a:r>
                            <a:rPr lang="en-ZA" sz="1100" b="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POINTS</a:t>
                          </a:r>
                          <a:endParaRPr lang="en-ZA"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50000"/>
                            </a:lnSpc>
                            <a:spcBef>
                              <a:spcPts val="600"/>
                            </a:spcBef>
                            <a:spcAft>
                              <a:spcPts val="600"/>
                            </a:spcAft>
                          </a:pPr>
                          <a:r>
                            <a:rPr lang="en-ZA" sz="1100" b="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a:t>
                          </a:r>
                          <a:endParaRPr lang="en-ZA"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50000"/>
                            </a:lnSpc>
                            <a:spcBef>
                              <a:spcPts val="600"/>
                            </a:spcBef>
                            <a:spcAft>
                              <a:spcPts val="600"/>
                            </a:spcAft>
                          </a:pPr>
                          <a:r>
                            <a:rPr lang="en-ZA" sz="1100" dirty="0">
                              <a:solidFill>
                                <a:srgbClr val="000000"/>
                              </a:solidFill>
                              <a:effectLst/>
                              <a:latin typeface="Arial Narrow" panose="020B0606020202030204" pitchFamily="34" charset="0"/>
                              <a:ea typeface="Arial" panose="020B0604020202020204" pitchFamily="34" charset="0"/>
                              <a:cs typeface="Arial" panose="020B0604020202020204" pitchFamily="34" charset="0"/>
                            </a:rPr>
                            <a:t> </a:t>
                          </a:r>
                          <a:endParaRPr lang="en-ZA"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66587990"/>
                      </a:ext>
                    </a:extLst>
                  </a:tr>
                </a:tbl>
              </a:graphicData>
            </a:graphic>
          </p:graphicFrame>
        </mc:Fallback>
      </mc:AlternateContent>
    </p:spTree>
    <p:extLst>
      <p:ext uri="{BB962C8B-B14F-4D97-AF65-F5344CB8AC3E}">
        <p14:creationId xmlns:p14="http://schemas.microsoft.com/office/powerpoint/2010/main" val="1131949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F0152-410B-5528-3753-E5EDD989B647}"/>
              </a:ext>
            </a:extLst>
          </p:cNvPr>
          <p:cNvSpPr>
            <a:spLocks noGrp="1"/>
          </p:cNvSpPr>
          <p:nvPr>
            <p:ph type="title"/>
          </p:nvPr>
        </p:nvSpPr>
        <p:spPr/>
        <p:txBody>
          <a:bodyPr>
            <a:normAutofit fontScale="90000"/>
          </a:bodyPr>
          <a:lstStyle/>
          <a:p>
            <a:r>
              <a:rPr kumimoji="0" lang="en-ZA" sz="20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RT55-2025: SUPPLY, DELIVERY, INSTALLATION, COMMISSIONING AND MAINTENANCE OF </a:t>
            </a:r>
            <a:br>
              <a:rPr kumimoji="0" lang="en-ZA" sz="20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br>
            <a:r>
              <a:rPr kumimoji="0" lang="en-ZA" sz="20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THERAPEUTIC REHABILITATION EQUIPMENTS TO THE STATE FOR THE PERIOD OF SIXTY (60) MONTHS</a:t>
            </a:r>
            <a:endParaRPr lang="en-US" sz="2000" dirty="0"/>
          </a:p>
        </p:txBody>
      </p:sp>
      <p:sp>
        <p:nvSpPr>
          <p:cNvPr id="3" name="Content Placeholder 2">
            <a:extLst>
              <a:ext uri="{FF2B5EF4-FFF2-40B4-BE49-F238E27FC236}">
                <a16:creationId xmlns:a16="http://schemas.microsoft.com/office/drawing/2014/main" id="{7856A44E-65A9-9534-8663-42A58E9F70AE}"/>
              </a:ext>
            </a:extLst>
          </p:cNvPr>
          <p:cNvSpPr>
            <a:spLocks noGrp="1"/>
          </p:cNvSpPr>
          <p:nvPr>
            <p:ph idx="1"/>
          </p:nvPr>
        </p:nvSpPr>
        <p:spPr/>
        <p:txBody>
          <a:bodyPr/>
          <a:lstStyle/>
          <a:p>
            <a:r>
              <a:rPr lang="en-US" b="1" dirty="0">
                <a:solidFill>
                  <a:schemeClr val="bg1"/>
                </a:solidFill>
                <a:highlight>
                  <a:srgbClr val="800000"/>
                </a:highlight>
                <a:latin typeface="Arial Narrow" panose="020B0606020202030204" pitchFamily="34" charset="0"/>
              </a:rPr>
              <a:t>Group Series</a:t>
            </a:r>
          </a:p>
          <a:p>
            <a:r>
              <a:rPr lang="en-US" dirty="0">
                <a:latin typeface="Arial Narrow" panose="020B0606020202030204" pitchFamily="34" charset="0"/>
              </a:rPr>
              <a:t>Bidders must take note of group series items </a:t>
            </a:r>
          </a:p>
          <a:p>
            <a:r>
              <a:rPr lang="en-US" dirty="0">
                <a:solidFill>
                  <a:schemeClr val="bg1"/>
                </a:solidFill>
                <a:highlight>
                  <a:srgbClr val="800000"/>
                </a:highlight>
                <a:latin typeface="Arial Narrow" panose="020B0606020202030204" pitchFamily="34" charset="0"/>
              </a:rPr>
              <a:t>Requirements for group series items</a:t>
            </a:r>
          </a:p>
          <a:p>
            <a:pPr lvl="1">
              <a:buFont typeface="Wingdings" panose="05000000000000000000" pitchFamily="2" charset="2"/>
              <a:buChar char="§"/>
            </a:pPr>
            <a:r>
              <a:rPr lang="en-US" dirty="0">
                <a:latin typeface="Arial Narrow" panose="020B0606020202030204" pitchFamily="34" charset="0"/>
              </a:rPr>
              <a:t>Bidder must submit an offer for all items in a series.</a:t>
            </a:r>
          </a:p>
          <a:p>
            <a:pPr lvl="1">
              <a:buFont typeface="Wingdings" panose="05000000000000000000" pitchFamily="2" charset="2"/>
              <a:buChar char="§"/>
            </a:pPr>
            <a:r>
              <a:rPr lang="en-US" dirty="0">
                <a:latin typeface="Arial Narrow" panose="020B0606020202030204" pitchFamily="34" charset="0"/>
              </a:rPr>
              <a:t>All items must pass sample evaluation.</a:t>
            </a:r>
          </a:p>
          <a:p>
            <a:pPr lvl="1">
              <a:buFont typeface="Wingdings" panose="05000000000000000000" pitchFamily="2" charset="2"/>
              <a:buChar char="§"/>
            </a:pPr>
            <a:r>
              <a:rPr lang="en-US" dirty="0">
                <a:latin typeface="Arial Narrow" panose="020B0606020202030204" pitchFamily="34" charset="0"/>
              </a:rPr>
              <a:t>All items must be compatible/same brand in a series.</a:t>
            </a:r>
          </a:p>
        </p:txBody>
      </p:sp>
    </p:spTree>
    <p:extLst>
      <p:ext uri="{BB962C8B-B14F-4D97-AF65-F5344CB8AC3E}">
        <p14:creationId xmlns:p14="http://schemas.microsoft.com/office/powerpoint/2010/main" val="4199536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4A76E-9DB4-9702-3DD7-4B708F9DB085}"/>
              </a:ext>
            </a:extLst>
          </p:cNvPr>
          <p:cNvSpPr>
            <a:spLocks noGrp="1"/>
          </p:cNvSpPr>
          <p:nvPr>
            <p:ph type="title"/>
          </p:nvPr>
        </p:nvSpPr>
        <p:spPr/>
        <p:txBody>
          <a:bodyPr>
            <a:normAutofit fontScale="90000"/>
          </a:bodyPr>
          <a:lstStyle/>
          <a:p>
            <a:r>
              <a:rPr kumimoji="0" lang="en-ZA" sz="20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RT55-2025: SUPPLY, DELIVERY, INSTALLATION, COMMISSIONING AND MAINTENANCE OF </a:t>
            </a:r>
            <a:br>
              <a:rPr kumimoji="0" lang="en-ZA" sz="20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br>
            <a:r>
              <a:rPr kumimoji="0" lang="en-ZA" sz="20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THERAPEUTIC REHABILITATION EQUIPMENTS TO THE STATE FOR THE PERIOD OF SIXTY (60) MONTHS</a:t>
            </a:r>
            <a:endParaRPr lang="en-US" sz="2000" dirty="0"/>
          </a:p>
        </p:txBody>
      </p:sp>
      <p:sp>
        <p:nvSpPr>
          <p:cNvPr id="3" name="Content Placeholder 2">
            <a:extLst>
              <a:ext uri="{FF2B5EF4-FFF2-40B4-BE49-F238E27FC236}">
                <a16:creationId xmlns:a16="http://schemas.microsoft.com/office/drawing/2014/main" id="{277D9CED-6113-0EBD-C20D-4D0962BAA89A}"/>
              </a:ext>
            </a:extLst>
          </p:cNvPr>
          <p:cNvSpPr>
            <a:spLocks noGrp="1"/>
          </p:cNvSpPr>
          <p:nvPr>
            <p:ph idx="1"/>
          </p:nvPr>
        </p:nvSpPr>
        <p:spPr/>
        <p:txBody>
          <a:bodyPr>
            <a:normAutofit/>
          </a:bodyPr>
          <a:lstStyle/>
          <a:p>
            <a:pPr marL="0" indent="0">
              <a:buNone/>
            </a:pPr>
            <a:r>
              <a:rPr lang="en-US" sz="1800" dirty="0">
                <a:solidFill>
                  <a:schemeClr val="bg1"/>
                </a:solidFill>
                <a:highlight>
                  <a:srgbClr val="800000"/>
                </a:highlight>
                <a:latin typeface="Arial Narrow" panose="020B0606020202030204" pitchFamily="34" charset="0"/>
              </a:rPr>
              <a:t>CONTRACT PRICE ADJUSTMENT</a:t>
            </a:r>
          </a:p>
          <a:p>
            <a:r>
              <a:rPr lang="en-US" sz="1800" dirty="0">
                <a:latin typeface="Arial Narrow" panose="020B0606020202030204" pitchFamily="34" charset="0"/>
              </a:rPr>
              <a:t>Bidders are required to take note of paragraph11</a:t>
            </a:r>
          </a:p>
          <a:p>
            <a:r>
              <a:rPr lang="en-US" sz="1800" dirty="0">
                <a:latin typeface="Arial Narrow" panose="020B0606020202030204" pitchFamily="34" charset="0"/>
              </a:rPr>
              <a:t>Price adjustment periods – Yearly</a:t>
            </a:r>
          </a:p>
          <a:p>
            <a:r>
              <a:rPr lang="en-US" sz="1800" dirty="0">
                <a:latin typeface="Arial Narrow" panose="020B0606020202030204" pitchFamily="34" charset="0"/>
              </a:rPr>
              <a:t>Dates : </a:t>
            </a:r>
            <a:r>
              <a:rPr lang="en-US" sz="1800" b="1" dirty="0">
                <a:latin typeface="Arial Narrow" panose="020B0606020202030204" pitchFamily="34" charset="0"/>
              </a:rPr>
              <a:t>Table 8: Price Adjustment </a:t>
            </a:r>
            <a:r>
              <a:rPr lang="en-US" sz="1800" dirty="0">
                <a:latin typeface="Arial Narrow" panose="020B0606020202030204" pitchFamily="34" charset="0"/>
              </a:rPr>
              <a:t>on page 40-41</a:t>
            </a:r>
          </a:p>
          <a:p>
            <a:r>
              <a:rPr lang="en-US" sz="1800">
                <a:latin typeface="Arial Narrow" panose="020B0606020202030204" pitchFamily="34" charset="0"/>
              </a:rPr>
              <a:t>Price </a:t>
            </a:r>
            <a:r>
              <a:rPr lang="en-US" sz="1800" dirty="0">
                <a:latin typeface="Arial Narrow" panose="020B0606020202030204" pitchFamily="34" charset="0"/>
              </a:rPr>
              <a:t>adjustment will only be effective once it is approved.</a:t>
            </a:r>
          </a:p>
          <a:p>
            <a:r>
              <a:rPr lang="en-US" sz="1800" dirty="0">
                <a:latin typeface="Arial Narrow" panose="020B0606020202030204" pitchFamily="34" charset="0"/>
              </a:rPr>
              <a:t>Price adjustment is not automatic therefore bidders must apply for price adjustment and attach the necessary documents as per </a:t>
            </a:r>
            <a:r>
              <a:rPr lang="en-US" sz="1800" b="1" dirty="0">
                <a:latin typeface="Arial Narrow" panose="020B0606020202030204" pitchFamily="34" charset="0"/>
              </a:rPr>
              <a:t>Table 7: </a:t>
            </a:r>
            <a:r>
              <a:rPr lang="en-ZA" sz="1800" b="1" dirty="0">
                <a:effectLst/>
                <a:latin typeface="Arial Narrow" panose="020B0606020202030204" pitchFamily="34" charset="0"/>
                <a:ea typeface="Calibri" panose="020F0502020204030204" pitchFamily="34" charset="0"/>
                <a:cs typeface="Arial" panose="020B0604020202020204" pitchFamily="34" charset="0"/>
              </a:rPr>
              <a:t>Indicative Indices</a:t>
            </a:r>
            <a:r>
              <a:rPr lang="en-US" sz="1800" b="1" dirty="0">
                <a:latin typeface="Arial Narrow" panose="020B0606020202030204" pitchFamily="34" charset="0"/>
              </a:rPr>
              <a:t> </a:t>
            </a:r>
            <a:r>
              <a:rPr lang="en-US" sz="1800" dirty="0">
                <a:latin typeface="Arial Narrow" panose="020B0606020202030204" pitchFamily="34" charset="0"/>
              </a:rPr>
              <a:t>on page 39-40 </a:t>
            </a:r>
            <a:endParaRPr lang="en-US" sz="1800" dirty="0">
              <a:solidFill>
                <a:schemeClr val="bg1"/>
              </a:solidFill>
              <a:highlight>
                <a:srgbClr val="800000"/>
              </a:highlight>
              <a:latin typeface="Arial Narrow" panose="020B0606020202030204" pitchFamily="34" charset="0"/>
            </a:endParaRPr>
          </a:p>
        </p:txBody>
      </p:sp>
    </p:spTree>
    <p:extLst>
      <p:ext uri="{BB962C8B-B14F-4D97-AF65-F5344CB8AC3E}">
        <p14:creationId xmlns:p14="http://schemas.microsoft.com/office/powerpoint/2010/main" val="1126463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120" y="489808"/>
            <a:ext cx="8536487" cy="1335816"/>
          </a:xfrm>
        </p:spPr>
        <p:txBody>
          <a:bodyPr>
            <a:noAutofit/>
          </a:bodyPr>
          <a:lstStyle/>
          <a:p>
            <a:pPr>
              <a:lnSpc>
                <a:spcPct val="150000"/>
              </a:lnSpc>
              <a:spcBef>
                <a:spcPts val="600"/>
              </a:spcBef>
              <a:spcAft>
                <a:spcPts val="600"/>
              </a:spcAft>
              <a:tabLst>
                <a:tab pos="1428750" algn="l"/>
              </a:tabLst>
            </a:pPr>
            <a:br>
              <a:rPr lang="en-GB" sz="18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br>
            <a:br>
              <a:rPr lang="en-GB" sz="18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br>
            <a:br>
              <a:rPr lang="en-ZA" sz="1800" dirty="0">
                <a:effectLst/>
                <a:latin typeface="Arial Narrow" panose="020B0606020202030204" pitchFamily="34" charset="0"/>
                <a:ea typeface="Calibri" panose="020F0502020204030204" pitchFamily="34" charset="0"/>
                <a:cs typeface="Arial" panose="020B0604020202020204" pitchFamily="34" charset="0"/>
              </a:rPr>
            </a:br>
            <a:br>
              <a:rPr lang="en-ZA" sz="1800" dirty="0">
                <a:effectLst/>
                <a:latin typeface="Arial Narrow" panose="020B0606020202030204" pitchFamily="34" charset="0"/>
                <a:ea typeface="Calibri" panose="020F0502020204030204" pitchFamily="34" charset="0"/>
                <a:cs typeface="Arial" panose="020B0604020202020204" pitchFamily="34" charset="0"/>
              </a:rPr>
            </a:br>
            <a:r>
              <a:rPr lang="en-ZA" sz="1800" dirty="0">
                <a:effectLst/>
                <a:latin typeface="Arial Narrow" panose="020B0606020202030204" pitchFamily="34" charset="0"/>
                <a:ea typeface="Calibri" panose="020F0502020204030204" pitchFamily="34" charset="0"/>
                <a:cs typeface="Arial" panose="020B0604020202020204" pitchFamily="34" charset="0"/>
              </a:rPr>
              <a:t>\</a:t>
            </a:r>
            <a:br>
              <a:rPr lang="en-ZA" sz="1800" dirty="0">
                <a:effectLst/>
                <a:latin typeface="Arial Narrow" panose="020B0606020202030204" pitchFamily="34" charset="0"/>
                <a:ea typeface="Calibri" panose="020F0502020204030204" pitchFamily="34" charset="0"/>
                <a:cs typeface="Arial" panose="020B0604020202020204" pitchFamily="34" charset="0"/>
              </a:rPr>
            </a:br>
            <a:r>
              <a:rPr lang="en-ZA" sz="1800" dirty="0">
                <a:effectLst/>
                <a:latin typeface="Arial Narrow" panose="020B0606020202030204" pitchFamily="34" charset="0"/>
                <a:ea typeface="Calibri" panose="020F0502020204030204" pitchFamily="34" charset="0"/>
                <a:cs typeface="Arial" panose="020B0604020202020204" pitchFamily="34" charset="0"/>
              </a:rPr>
              <a:t>RT55-2025: </a:t>
            </a:r>
            <a: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SUPPLY, DELIVERY, INSTALLATION, COMMISSIONING AND MAINTENANCE OF </a:t>
            </a:r>
            <a:b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br>
            <a:r>
              <a:rPr lang="en-ZA" sz="1800" b="1" dirty="0">
                <a:effectLst/>
                <a:latin typeface="Arial Narrow" panose="020B0606020202030204" pitchFamily="34" charset="0"/>
                <a:ea typeface="Calibri" panose="020F0502020204030204" pitchFamily="34" charset="0"/>
                <a:cs typeface="Arial" panose="020B0604020202020204" pitchFamily="34" charset="0"/>
              </a:rPr>
              <a:t>THERAPEUTIC REHABILITATION EQUIPMENT TO THE STATE FOR THE PERIOD SIXTY (60) MONTHS</a:t>
            </a:r>
            <a:br>
              <a:rPr lang="en-ZA" sz="1800" dirty="0">
                <a:effectLst/>
                <a:latin typeface="Arial Narrow" panose="020B0606020202030204" pitchFamily="34" charset="0"/>
                <a:ea typeface="Calibri" panose="020F0502020204030204" pitchFamily="34" charset="0"/>
                <a:cs typeface="Arial" panose="020B0604020202020204" pitchFamily="34" charset="0"/>
              </a:rPr>
            </a:br>
            <a:br>
              <a:rPr lang="en-US" sz="1800" dirty="0">
                <a:effectLst/>
                <a:latin typeface="Arial Narrow" panose="020B0606020202030204" pitchFamily="34" charset="0"/>
                <a:ea typeface="Calibri" panose="020F0502020204030204" pitchFamily="34" charset="0"/>
                <a:cs typeface="Arial" panose="020B0604020202020204" pitchFamily="34" charset="0"/>
              </a:rPr>
            </a:br>
            <a:br>
              <a:rPr lang="en-ZA" sz="1800" dirty="0">
                <a:effectLst/>
                <a:latin typeface="Arial Narrow" panose="020B0606020202030204" pitchFamily="34" charset="0"/>
                <a:ea typeface="Calibri" panose="020F0502020204030204" pitchFamily="34" charset="0"/>
                <a:cs typeface="Arial" panose="020B0604020202020204" pitchFamily="34" charset="0"/>
              </a:rPr>
            </a:br>
            <a:br>
              <a:rPr kumimoji="0" lang="en-US" sz="1800" b="1" i="0" u="none" strike="noStrike" kern="1200" cap="none" spc="0" normalizeH="0" baseline="0" noProof="0" dirty="0">
                <a:ln>
                  <a:noFill/>
                </a:ln>
                <a:effectLst/>
                <a:uLnTx/>
                <a:uFillTx/>
                <a:latin typeface="Arial Narrow" panose="020B0606020202030204" pitchFamily="34" charset="0"/>
                <a:ea typeface="Calibri" panose="020F0502020204030204" pitchFamily="34" charset="0"/>
                <a:cs typeface="Arial" panose="020B0604020202020204" pitchFamily="34" charset="0"/>
              </a:rPr>
            </a:br>
            <a:br>
              <a:rPr kumimoji="0" lang="en-ZA" sz="1100" b="0" i="0" u="none" strike="noStrike" kern="1200" cap="none" spc="0" normalizeH="0" baseline="0" noProof="0" dirty="0">
                <a:ln>
                  <a:noFill/>
                </a:ln>
                <a:effectLst/>
                <a:uLnTx/>
                <a:uFillTx/>
                <a:latin typeface="Arial Narrow" panose="020B0606020202030204" pitchFamily="34" charset="0"/>
                <a:ea typeface="Calibri" panose="020F0502020204030204" pitchFamily="34" charset="0"/>
                <a:cs typeface="Arial" panose="020B0604020202020204" pitchFamily="34" charset="0"/>
              </a:rPr>
            </a:br>
            <a:br>
              <a:rPr lang="en-ZA" sz="1400" dirty="0">
                <a:effectLst/>
                <a:latin typeface="Arial Narrow" panose="020B0606020202030204" pitchFamily="34" charset="0"/>
                <a:ea typeface="Calibri" panose="020F0502020204030204" pitchFamily="34" charset="0"/>
                <a:cs typeface="Arial" panose="020B0604020202020204" pitchFamily="34" charset="0"/>
              </a:rPr>
            </a:br>
            <a:endParaRPr lang="en-US" sz="2000" dirty="0">
              <a:latin typeface="Arial Narrow" panose="020B0606020202030204" pitchFamily="34" charset="0"/>
            </a:endParaRPr>
          </a:p>
        </p:txBody>
      </p:sp>
      <p:sp>
        <p:nvSpPr>
          <p:cNvPr id="3" name="Content Placeholder 2"/>
          <p:cNvSpPr>
            <a:spLocks noGrp="1"/>
          </p:cNvSpPr>
          <p:nvPr>
            <p:ph idx="1"/>
          </p:nvPr>
        </p:nvSpPr>
        <p:spPr/>
        <p:txBody>
          <a:bodyPr>
            <a:normAutofit/>
          </a:bodyPr>
          <a:lstStyle/>
          <a:p>
            <a:pPr marL="0" indent="0">
              <a:buNone/>
            </a:pPr>
            <a:r>
              <a:rPr lang="en-GB" sz="1800" b="1" dirty="0">
                <a:latin typeface="Arial Narrow" panose="020B0606020202030204" pitchFamily="34" charset="0"/>
              </a:rPr>
              <a:t>AGENDA</a:t>
            </a:r>
          </a:p>
          <a:p>
            <a:r>
              <a:rPr lang="en-GB" sz="1800" dirty="0">
                <a:latin typeface="Arial Narrow" panose="020B0606020202030204" pitchFamily="34" charset="0"/>
              </a:rPr>
              <a:t>1. Opening, welcome and Introductions</a:t>
            </a:r>
          </a:p>
          <a:p>
            <a:r>
              <a:rPr lang="en-GB" sz="1800" dirty="0">
                <a:latin typeface="Arial Narrow" panose="020B0606020202030204" pitchFamily="34" charset="0"/>
              </a:rPr>
              <a:t>2. Purpose of the RFP</a:t>
            </a:r>
          </a:p>
          <a:p>
            <a:r>
              <a:rPr lang="en-GB" sz="1800" dirty="0">
                <a:latin typeface="Arial Narrow" panose="020B0606020202030204" pitchFamily="34" charset="0"/>
              </a:rPr>
              <a:t>3. Duration of the Contract </a:t>
            </a:r>
          </a:p>
          <a:p>
            <a:r>
              <a:rPr lang="en-GB" sz="1800" dirty="0">
                <a:latin typeface="Arial Narrow" panose="020B0606020202030204" pitchFamily="34" charset="0"/>
              </a:rPr>
              <a:t>4.  Bid Timelines</a:t>
            </a:r>
          </a:p>
          <a:p>
            <a:r>
              <a:rPr lang="en-GB" sz="1800" dirty="0">
                <a:latin typeface="Arial Narrow" panose="020B0606020202030204" pitchFamily="34" charset="0"/>
              </a:rPr>
              <a:t>5.  How to access the Tender Document</a:t>
            </a:r>
          </a:p>
          <a:p>
            <a:r>
              <a:rPr lang="en-GB" sz="1800" dirty="0">
                <a:latin typeface="Arial Narrow" panose="020B0606020202030204" pitchFamily="34" charset="0"/>
              </a:rPr>
              <a:t>6.  Technical Specification and Scope of Work</a:t>
            </a:r>
          </a:p>
          <a:p>
            <a:r>
              <a:rPr lang="en-GB" sz="1800" dirty="0">
                <a:latin typeface="Arial Narrow" panose="020B0606020202030204" pitchFamily="34" charset="0"/>
              </a:rPr>
              <a:t>7. Evaluation Criteria as per SCC</a:t>
            </a:r>
          </a:p>
          <a:p>
            <a:r>
              <a:rPr lang="en-GB" sz="1800" dirty="0">
                <a:latin typeface="Arial Narrow" panose="020B0606020202030204" pitchFamily="34" charset="0"/>
              </a:rPr>
              <a:t>8 Terms and Conditions </a:t>
            </a:r>
          </a:p>
          <a:p>
            <a:r>
              <a:rPr lang="en-GB" sz="1800" dirty="0">
                <a:latin typeface="Arial Narrow" panose="020B0606020202030204" pitchFamily="34" charset="0"/>
              </a:rPr>
              <a:t>9. Sample Evaluation</a:t>
            </a:r>
          </a:p>
          <a:p>
            <a:r>
              <a:rPr lang="en-GB" sz="1800" dirty="0">
                <a:latin typeface="Arial Narrow" panose="020B0606020202030204" pitchFamily="34" charset="0"/>
              </a:rPr>
              <a:t>10. Question and Answers</a:t>
            </a:r>
          </a:p>
          <a:p>
            <a:r>
              <a:rPr lang="en-ZA" sz="1800" dirty="0">
                <a:latin typeface="Arial Narrow" panose="020B0606020202030204" pitchFamily="34" charset="0"/>
              </a:rPr>
              <a:t>11. Closure </a:t>
            </a:r>
            <a:endParaRPr lang="en-GB" sz="1800" dirty="0">
              <a:latin typeface="Arial Narrow" panose="020B0606020202030204" pitchFamily="34" charset="0"/>
            </a:endParaRPr>
          </a:p>
          <a:p>
            <a:endParaRPr lang="en-US" dirty="0"/>
          </a:p>
        </p:txBody>
      </p:sp>
    </p:spTree>
    <p:extLst>
      <p:ext uri="{BB962C8B-B14F-4D97-AF65-F5344CB8AC3E}">
        <p14:creationId xmlns:p14="http://schemas.microsoft.com/office/powerpoint/2010/main" val="139561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8F721-4686-664A-BFF5-21DC14D7AC16}"/>
              </a:ext>
            </a:extLst>
          </p:cNvPr>
          <p:cNvSpPr>
            <a:spLocks noGrp="1"/>
          </p:cNvSpPr>
          <p:nvPr>
            <p:ph type="title"/>
          </p:nvPr>
        </p:nvSpPr>
        <p:spPr/>
        <p:txBody>
          <a:bodyPr>
            <a:normAutofit/>
          </a:bodyPr>
          <a:lstStyle/>
          <a:p>
            <a:pPr>
              <a:lnSpc>
                <a:spcPct val="100000"/>
              </a:lnSpc>
            </a:pPr>
            <a: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RT55-2025: SUPPLY, DELIVERY, INSTALLATION, COMMISSIONING AND MAINTENANCE OF </a:t>
            </a:r>
            <a:b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br>
            <a: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THERAPEUTIC REHABILITATION EQUIPMENTS TO THE STATE FOR THE PERIOD OF SIXTY (60) MONTHS</a:t>
            </a:r>
            <a:endParaRPr lang="en-ZA" dirty="0"/>
          </a:p>
        </p:txBody>
      </p:sp>
      <p:sp>
        <p:nvSpPr>
          <p:cNvPr id="3" name="Content Placeholder 2">
            <a:extLst>
              <a:ext uri="{FF2B5EF4-FFF2-40B4-BE49-F238E27FC236}">
                <a16:creationId xmlns:a16="http://schemas.microsoft.com/office/drawing/2014/main" id="{F5B63637-F155-32AD-0AD4-8C208AD2CD87}"/>
              </a:ext>
            </a:extLst>
          </p:cNvPr>
          <p:cNvSpPr>
            <a:spLocks noGrp="1"/>
          </p:cNvSpPr>
          <p:nvPr>
            <p:ph idx="1"/>
          </p:nvPr>
        </p:nvSpPr>
        <p:spPr/>
        <p:txBody>
          <a:bodyPr>
            <a:normAutofit fontScale="92500" lnSpcReduction="10000"/>
          </a:bodyPr>
          <a:lstStyle/>
          <a:p>
            <a:pPr marL="114300" indent="0" algn="just">
              <a:lnSpc>
                <a:spcPct val="150000"/>
              </a:lnSpc>
              <a:spcBef>
                <a:spcPts val="600"/>
              </a:spcBef>
              <a:spcAft>
                <a:spcPts val="600"/>
              </a:spcAft>
              <a:buNone/>
            </a:pPr>
            <a:r>
              <a:rPr lang="en-ZA" sz="2400" b="1" dirty="0">
                <a:latin typeface="Arial Narrow" panose="020B0606020202030204" pitchFamily="34" charset="0"/>
              </a:rPr>
              <a:t>8</a:t>
            </a:r>
            <a:r>
              <a:rPr lang="en-ZA" sz="2400" b="1" dirty="0"/>
              <a:t>. </a:t>
            </a:r>
            <a:r>
              <a:rPr lang="en-ZA" sz="1900" b="1" dirty="0">
                <a:latin typeface="Arial Narrow" panose="020B0606020202030204" pitchFamily="34" charset="0"/>
              </a:rPr>
              <a:t>TERMS AND CONDITIONS </a:t>
            </a:r>
            <a:endParaRPr lang="en-US" sz="1900" b="1" dirty="0">
              <a:latin typeface="Arial Narrow" panose="020B0606020202030204" pitchFamily="34" charset="0"/>
            </a:endParaRPr>
          </a:p>
          <a:p>
            <a:pPr marL="0" indent="0">
              <a:buNone/>
            </a:pPr>
            <a:r>
              <a:rPr lang="en-US" sz="1900" b="1" dirty="0">
                <a:latin typeface="Arial Narrow" panose="020B0606020202030204" pitchFamily="34" charset="0"/>
              </a:rPr>
              <a:t>Counter Conditions</a:t>
            </a:r>
          </a:p>
          <a:p>
            <a:r>
              <a:rPr lang="en-US" sz="1900" dirty="0">
                <a:latin typeface="Arial Narrow" panose="020B0606020202030204" pitchFamily="34" charset="0"/>
              </a:rPr>
              <a:t>Bidders’ attention is drawn to the fact that amendments to any of the bid conditions or setting of counter conditions by bidders may result in the invalidation of such bids.</a:t>
            </a:r>
          </a:p>
          <a:p>
            <a:r>
              <a:rPr lang="en-US" sz="1900" dirty="0">
                <a:latin typeface="Arial Narrow" panose="020B0606020202030204" pitchFamily="34" charset="0"/>
              </a:rPr>
              <a:t>The National Treasury reserves the right to change or supplement any information or to issue any addendum to this bid before the closing date and time. The National Treasury and its officers, employees and advisors will not be liable in connection with either the exercise of, or failure to exercise this right.</a:t>
            </a:r>
          </a:p>
          <a:p>
            <a:r>
              <a:rPr lang="en-US" sz="1900" dirty="0">
                <a:latin typeface="Arial Narrow" panose="020B0606020202030204" pitchFamily="34" charset="0"/>
              </a:rPr>
              <a:t>If the National Treasury exercises its right to change or supplement information in terms of the above clause, it may seek amended bid documents from all bidders.</a:t>
            </a:r>
          </a:p>
          <a:p>
            <a:pPr marL="0" indent="0">
              <a:buNone/>
            </a:pPr>
            <a:r>
              <a:rPr lang="en-US" sz="1900" b="1" dirty="0">
                <a:latin typeface="Arial Narrow" panose="020B0606020202030204" pitchFamily="34" charset="0"/>
              </a:rPr>
              <a:t>Fronting</a:t>
            </a:r>
          </a:p>
          <a:p>
            <a:r>
              <a:rPr lang="en-US" sz="1900" dirty="0">
                <a:latin typeface="Arial Narrow" panose="020B0606020202030204" pitchFamily="34" charset="0"/>
              </a:rPr>
              <a:t>The National Treasury supports the spirit of broad based black economic empowerment and recognizes that real empowerment can only be achieved through individuals and businesses conducting themselves in accordance with the Constitution and in an honest, fair, equitable, transparent, and legally compliant manner. Against this background the National Treasury does not support any form of fronting.</a:t>
            </a:r>
          </a:p>
          <a:p>
            <a:endParaRPr lang="en-ZA" dirty="0"/>
          </a:p>
        </p:txBody>
      </p:sp>
    </p:spTree>
    <p:extLst>
      <p:ext uri="{BB962C8B-B14F-4D97-AF65-F5344CB8AC3E}">
        <p14:creationId xmlns:p14="http://schemas.microsoft.com/office/powerpoint/2010/main" val="4131905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8F721-4686-664A-BFF5-21DC14D7AC16}"/>
              </a:ext>
            </a:extLst>
          </p:cNvPr>
          <p:cNvSpPr>
            <a:spLocks noGrp="1"/>
          </p:cNvSpPr>
          <p:nvPr>
            <p:ph type="title"/>
          </p:nvPr>
        </p:nvSpPr>
        <p:spPr>
          <a:xfrm>
            <a:off x="413404" y="620038"/>
            <a:ext cx="8536487" cy="945715"/>
          </a:xfrm>
        </p:spPr>
        <p:txBody>
          <a:bodyPr>
            <a:normAutofit fontScale="90000"/>
          </a:bodyPr>
          <a:lstStyle/>
          <a:p>
            <a:pPr>
              <a:lnSpc>
                <a:spcPct val="100000"/>
              </a:lnSpc>
            </a:pPr>
            <a: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RT55-2025: SUPPLY, DELIVERY, INSTALLATION, COMMISSIONING AND MAINTENANCE OF </a:t>
            </a:r>
            <a:b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br>
            <a: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THERAPEUTIC REHABILITATION EQUIPMENTS TO THE STATE FOR THE PERIOD OF SIXTY (60) MONTHS</a:t>
            </a:r>
            <a:br>
              <a:rPr kumimoji="0" lang="en-US" sz="1800" b="1" i="0" u="none" strike="noStrike" kern="1200" cap="none" spc="0" normalizeH="0" baseline="0" noProof="0" dirty="0">
                <a:ln>
                  <a:noFill/>
                </a:ln>
                <a:effectLst/>
                <a:uLnTx/>
                <a:uFillTx/>
                <a:latin typeface="Arial Narrow" panose="020B0606020202030204" pitchFamily="34" charset="0"/>
                <a:ea typeface="Calibri" panose="020F0502020204030204" pitchFamily="34" charset="0"/>
                <a:cs typeface="Arial" panose="020B0604020202020204" pitchFamily="34" charset="0"/>
              </a:rPr>
            </a:br>
            <a:endParaRPr lang="en-ZA" dirty="0"/>
          </a:p>
        </p:txBody>
      </p:sp>
      <p:sp>
        <p:nvSpPr>
          <p:cNvPr id="3" name="Content Placeholder 2">
            <a:extLst>
              <a:ext uri="{FF2B5EF4-FFF2-40B4-BE49-F238E27FC236}">
                <a16:creationId xmlns:a16="http://schemas.microsoft.com/office/drawing/2014/main" id="{F5B63637-F155-32AD-0AD4-8C208AD2CD87}"/>
              </a:ext>
            </a:extLst>
          </p:cNvPr>
          <p:cNvSpPr>
            <a:spLocks noGrp="1"/>
          </p:cNvSpPr>
          <p:nvPr>
            <p:ph idx="1"/>
          </p:nvPr>
        </p:nvSpPr>
        <p:spPr>
          <a:xfrm>
            <a:off x="288099" y="1461408"/>
            <a:ext cx="8536487" cy="5185882"/>
          </a:xfrm>
        </p:spPr>
        <p:txBody>
          <a:bodyPr>
            <a:normAutofit/>
          </a:bodyPr>
          <a:lstStyle/>
          <a:p>
            <a:pPr marL="0" indent="0">
              <a:buNone/>
            </a:pPr>
            <a:r>
              <a:rPr lang="en-US" b="1" dirty="0">
                <a:latin typeface="Arial Narrow" panose="020B0606020202030204" pitchFamily="34" charset="0"/>
              </a:rPr>
              <a:t>Right Of Award</a:t>
            </a:r>
          </a:p>
          <a:p>
            <a:pPr marL="0" indent="0">
              <a:buNone/>
            </a:pPr>
            <a:r>
              <a:rPr lang="en-US" b="1" dirty="0">
                <a:latin typeface="Arial Narrow" panose="020B0606020202030204" pitchFamily="34" charset="0"/>
              </a:rPr>
              <a:t>The State reserves its following rights -:</a:t>
            </a:r>
          </a:p>
          <a:p>
            <a:r>
              <a:rPr lang="en-US" sz="1900" dirty="0">
                <a:latin typeface="Arial Narrow" panose="020B0606020202030204" pitchFamily="34" charset="0"/>
              </a:rPr>
              <a:t>To award the bid in part or in full,</a:t>
            </a:r>
          </a:p>
          <a:p>
            <a:r>
              <a:rPr lang="en-US" sz="1900" dirty="0">
                <a:latin typeface="Arial Narrow" panose="020B0606020202030204" pitchFamily="34" charset="0"/>
              </a:rPr>
              <a:t>Not to make any award in this bid or accept any bids submitted,</a:t>
            </a:r>
          </a:p>
          <a:p>
            <a:r>
              <a:rPr lang="en-US" sz="1900" dirty="0">
                <a:latin typeface="Arial Narrow" panose="020B0606020202030204" pitchFamily="34" charset="0"/>
              </a:rPr>
              <a:t>Request further technical information from any bidder after the closing date,</a:t>
            </a:r>
          </a:p>
          <a:p>
            <a:r>
              <a:rPr lang="en-US" sz="1900" dirty="0">
                <a:latin typeface="Arial Narrow" panose="020B0606020202030204" pitchFamily="34" charset="0"/>
              </a:rPr>
              <a:t>Verify information and documentation of the bidder(s),</a:t>
            </a:r>
          </a:p>
          <a:p>
            <a:r>
              <a:rPr lang="en-US" sz="1900" dirty="0">
                <a:latin typeface="Arial Narrow" panose="020B0606020202030204" pitchFamily="34" charset="0"/>
              </a:rPr>
              <a:t>Not to accept any of the bids submitted,</a:t>
            </a:r>
          </a:p>
          <a:p>
            <a:r>
              <a:rPr lang="en-US" sz="1900" dirty="0">
                <a:latin typeface="Arial Narrow" panose="020B0606020202030204" pitchFamily="34" charset="0"/>
              </a:rPr>
              <a:t>To withdraw or amend any of the bid conditions by notice in writing to all bidders prior to                  closing of the bid and post award, and</a:t>
            </a:r>
          </a:p>
          <a:p>
            <a:r>
              <a:rPr lang="en-US" sz="1900" dirty="0">
                <a:latin typeface="Arial Narrow" panose="020B0606020202030204" pitchFamily="34" charset="0"/>
              </a:rPr>
              <a:t>If an incorrect award has been made to remedy the matter in any lawful manner it may deem fit.</a:t>
            </a:r>
          </a:p>
          <a:p>
            <a:endParaRPr lang="en-ZA" dirty="0"/>
          </a:p>
        </p:txBody>
      </p:sp>
    </p:spTree>
    <p:extLst>
      <p:ext uri="{BB962C8B-B14F-4D97-AF65-F5344CB8AC3E}">
        <p14:creationId xmlns:p14="http://schemas.microsoft.com/office/powerpoint/2010/main" val="1210081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8F721-4686-664A-BFF5-21DC14D7AC16}"/>
              </a:ext>
            </a:extLst>
          </p:cNvPr>
          <p:cNvSpPr>
            <a:spLocks noGrp="1"/>
          </p:cNvSpPr>
          <p:nvPr>
            <p:ph type="title"/>
          </p:nvPr>
        </p:nvSpPr>
        <p:spPr>
          <a:xfrm>
            <a:off x="438949" y="692466"/>
            <a:ext cx="8536487" cy="945715"/>
          </a:xfrm>
        </p:spPr>
        <p:txBody>
          <a:bodyPr>
            <a:normAutofit/>
          </a:bodyPr>
          <a:lstStyle/>
          <a:p>
            <a:pPr>
              <a:lnSpc>
                <a:spcPct val="100000"/>
              </a:lnSpc>
            </a:pPr>
            <a: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RT55-2025: SUPPLY, DELIVERY, INSTALLATION, COMMISSIONING AND MAINTENANCE OF </a:t>
            </a:r>
            <a:b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br>
            <a: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THERAPEUTIC REHABILITATION EQUIPMENTS TO THE STATE FOR THE PERIOD OF SIXTY (60) MONTHS</a:t>
            </a:r>
            <a:endParaRPr lang="en-ZA" dirty="0"/>
          </a:p>
        </p:txBody>
      </p:sp>
      <p:sp>
        <p:nvSpPr>
          <p:cNvPr id="3" name="Content Placeholder 2">
            <a:extLst>
              <a:ext uri="{FF2B5EF4-FFF2-40B4-BE49-F238E27FC236}">
                <a16:creationId xmlns:a16="http://schemas.microsoft.com/office/drawing/2014/main" id="{F5B63637-F155-32AD-0AD4-8C208AD2CD87}"/>
              </a:ext>
            </a:extLst>
          </p:cNvPr>
          <p:cNvSpPr>
            <a:spLocks noGrp="1"/>
          </p:cNvSpPr>
          <p:nvPr>
            <p:ph idx="1"/>
          </p:nvPr>
        </p:nvSpPr>
        <p:spPr/>
        <p:txBody>
          <a:bodyPr>
            <a:normAutofit/>
          </a:bodyPr>
          <a:lstStyle/>
          <a:p>
            <a:pPr marL="0" indent="0">
              <a:buNone/>
            </a:pPr>
            <a:r>
              <a:rPr lang="en-US" b="1" dirty="0">
                <a:latin typeface="Arial Narrow" panose="020B0606020202030204" pitchFamily="34" charset="0"/>
              </a:rPr>
              <a:t>9. SUBMISSION OF BIDS</a:t>
            </a:r>
          </a:p>
          <a:p>
            <a:pPr marL="0" indent="0">
              <a:buNone/>
            </a:pPr>
            <a:endParaRPr lang="en-US" b="1" dirty="0">
              <a:latin typeface="Arial Narrow" panose="020B0606020202030204" pitchFamily="34" charset="0"/>
            </a:endParaRPr>
          </a:p>
          <a:p>
            <a:pPr marL="0" indent="0">
              <a:buNone/>
            </a:pPr>
            <a:r>
              <a:rPr lang="en-US" b="1" dirty="0">
                <a:latin typeface="Arial Narrow" panose="020B0606020202030204" pitchFamily="34" charset="0"/>
              </a:rPr>
              <a:t>ONLINE SUBMISSION</a:t>
            </a:r>
          </a:p>
          <a:p>
            <a:pPr marL="171450" lvl="3">
              <a:spcBef>
                <a:spcPts val="750"/>
              </a:spcBef>
              <a:spcAft>
                <a:spcPts val="600"/>
              </a:spcAft>
              <a:tabLst>
                <a:tab pos="540385" algn="l"/>
              </a:tabLst>
            </a:pPr>
            <a:r>
              <a:rPr lang="en-ZA" sz="2100" dirty="0">
                <a:latin typeface="Arial Narrow" panose="020B0606020202030204" pitchFamily="34" charset="0"/>
              </a:rPr>
              <a:t>Bidders must submit their bids online through the </a:t>
            </a:r>
            <a:r>
              <a:rPr lang="en-ZA" sz="2100" dirty="0" err="1">
                <a:latin typeface="Arial Narrow" panose="020B0606020202030204" pitchFamily="34" charset="0"/>
              </a:rPr>
              <a:t>eTender</a:t>
            </a:r>
            <a:r>
              <a:rPr lang="en-ZA" sz="2100" dirty="0">
                <a:latin typeface="Arial Narrow" panose="020B0606020202030204" pitchFamily="34" charset="0"/>
              </a:rPr>
              <a:t> Publication portal. </a:t>
            </a:r>
          </a:p>
          <a:p>
            <a:pPr marL="171450" lvl="3">
              <a:spcBef>
                <a:spcPts val="750"/>
              </a:spcBef>
              <a:spcAft>
                <a:spcPts val="600"/>
              </a:spcAft>
              <a:tabLst>
                <a:tab pos="540385" algn="l"/>
              </a:tabLst>
            </a:pPr>
            <a:r>
              <a:rPr lang="en-ZA" sz="2100" dirty="0">
                <a:latin typeface="Arial Narrow" panose="020B0606020202030204" pitchFamily="34" charset="0"/>
              </a:rPr>
              <a:t>Manual or hardcopy bids are not acceptable. </a:t>
            </a:r>
          </a:p>
          <a:p>
            <a:pPr marL="171450" lvl="3">
              <a:spcBef>
                <a:spcPts val="750"/>
              </a:spcBef>
              <a:spcAft>
                <a:spcPts val="600"/>
              </a:spcAft>
              <a:tabLst>
                <a:tab pos="540385" algn="l"/>
              </a:tabLst>
            </a:pPr>
            <a:r>
              <a:rPr lang="en-US" sz="1800" dirty="0">
                <a:latin typeface="Arial Narrow" panose="020B0606020202030204" pitchFamily="34" charset="0"/>
                <a:ea typeface="Aptos" panose="020B0004020202020204" pitchFamily="34" charset="0"/>
                <a:cs typeface="Aptos" panose="020B0004020202020204" pitchFamily="34" charset="0"/>
              </a:rPr>
              <a:t>V</a:t>
            </a:r>
            <a:r>
              <a:rPr lang="en-US" sz="1800" dirty="0">
                <a:effectLst/>
                <a:latin typeface="Arial Narrow" panose="020B0606020202030204" pitchFamily="34" charset="0"/>
                <a:ea typeface="Aptos" panose="020B0004020202020204" pitchFamily="34" charset="0"/>
                <a:cs typeface="Aptos" panose="020B0004020202020204" pitchFamily="34" charset="0"/>
              </a:rPr>
              <a:t>ideo that guides bidders on uploading documents on </a:t>
            </a:r>
            <a:r>
              <a:rPr lang="en-US" sz="1800" dirty="0">
                <a:latin typeface="Arial Narrow" panose="020B0606020202030204" pitchFamily="34" charset="0"/>
                <a:ea typeface="Aptos" panose="020B0004020202020204" pitchFamily="34" charset="0"/>
                <a:cs typeface="Aptos" panose="020B0004020202020204" pitchFamily="34" charset="0"/>
              </a:rPr>
              <a:t>E </a:t>
            </a:r>
            <a:r>
              <a:rPr lang="en-US" sz="1800" dirty="0">
                <a:effectLst/>
                <a:latin typeface="Arial Narrow" panose="020B0606020202030204" pitchFamily="34" charset="0"/>
                <a:ea typeface="Aptos" panose="020B0004020202020204" pitchFamily="34" charset="0"/>
                <a:cs typeface="Aptos" panose="020B0004020202020204" pitchFamily="34" charset="0"/>
              </a:rPr>
              <a:t>tender: </a:t>
            </a:r>
            <a:r>
              <a:rPr lang="en-ZA" sz="1800" u="sng" dirty="0">
                <a:solidFill>
                  <a:srgbClr val="467886"/>
                </a:solidFill>
                <a:effectLst/>
                <a:latin typeface="Arial Narrow" panose="020B0606020202030204" pitchFamily="34" charset="0"/>
                <a:ea typeface="Aptos" panose="020B0004020202020204" pitchFamily="34" charset="0"/>
                <a:hlinkClick r:id="rId2"/>
              </a:rPr>
              <a:t>https://youtu.be/B7pNseNJYHM</a:t>
            </a:r>
            <a:endParaRPr lang="en-ZA" sz="2100" dirty="0">
              <a:latin typeface="Arial Narrow" panose="020B0606020202030204" pitchFamily="34" charset="0"/>
            </a:endParaRPr>
          </a:p>
          <a:p>
            <a:r>
              <a:rPr lang="en-US" dirty="0">
                <a:solidFill>
                  <a:schemeClr val="bg1"/>
                </a:solidFill>
                <a:highlight>
                  <a:srgbClr val="800000"/>
                </a:highlight>
                <a:latin typeface="Arial Narrow" panose="020B0606020202030204" pitchFamily="34" charset="0"/>
              </a:rPr>
              <a:t>Bid Enquiries: - </a:t>
            </a:r>
            <a:r>
              <a:rPr lang="en-US" dirty="0">
                <a:latin typeface="Arial Narrow" panose="020B0606020202030204" pitchFamily="34" charset="0"/>
              </a:rPr>
              <a:t>All enquiries should be in writing to demand.acquisition3@treasury.gov.za. </a:t>
            </a:r>
          </a:p>
          <a:p>
            <a:r>
              <a:rPr lang="en-US" dirty="0">
                <a:latin typeface="Arial Narrow" panose="020B0606020202030204" pitchFamily="34" charset="0"/>
              </a:rPr>
              <a:t>The closing date for receipt of all enquiries is </a:t>
            </a:r>
            <a:r>
              <a:rPr lang="en-ZA" dirty="0">
                <a:latin typeface="Arial Narrow" panose="020B0606020202030204" pitchFamily="34" charset="0"/>
              </a:rPr>
              <a:t>16 December 2024</a:t>
            </a:r>
            <a:r>
              <a:rPr lang="en-US" dirty="0">
                <a:latin typeface="Arial Narrow" panose="020B0606020202030204" pitchFamily="34" charset="0"/>
              </a:rPr>
              <a:t>. All enquiries beyond the closing date will not be considered. </a:t>
            </a:r>
            <a:endParaRPr lang="en-ZA" dirty="0">
              <a:latin typeface="Arial Narrow" panose="020B0606020202030204" pitchFamily="34" charset="0"/>
            </a:endParaRPr>
          </a:p>
        </p:txBody>
      </p:sp>
    </p:spTree>
    <p:extLst>
      <p:ext uri="{BB962C8B-B14F-4D97-AF65-F5344CB8AC3E}">
        <p14:creationId xmlns:p14="http://schemas.microsoft.com/office/powerpoint/2010/main" val="489673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89BCB-C507-16B9-A799-E41027BE7F06}"/>
              </a:ext>
            </a:extLst>
          </p:cNvPr>
          <p:cNvSpPr>
            <a:spLocks noGrp="1"/>
          </p:cNvSpPr>
          <p:nvPr>
            <p:ph type="title"/>
          </p:nvPr>
        </p:nvSpPr>
        <p:spPr/>
        <p:txBody>
          <a:bodyPr>
            <a:normAutofit/>
          </a:bodyPr>
          <a:lstStyle/>
          <a:p>
            <a:pPr>
              <a:lnSpc>
                <a:spcPct val="100000"/>
              </a:lnSpc>
            </a:pPr>
            <a: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RT55-2025: SUPPLY, DELIVERY, INSTALLATION, COMMISSIONING AND MAINTENANCE OF </a:t>
            </a:r>
            <a:b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br>
            <a: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THERAPEUTIC REHABILITATION EQUIPMENTS TO THE STATE FOR THE PERIOD OF SIXTY (60) MONTHS</a:t>
            </a:r>
            <a:endParaRPr lang="en-ZA" dirty="0"/>
          </a:p>
        </p:txBody>
      </p:sp>
      <p:pic>
        <p:nvPicPr>
          <p:cNvPr id="4" name="Picture 4" descr="photoshop-question-mark-logo-icon-professional21-thumb">
            <a:extLst>
              <a:ext uri="{FF2B5EF4-FFF2-40B4-BE49-F238E27FC236}">
                <a16:creationId xmlns:a16="http://schemas.microsoft.com/office/drawing/2014/main" id="{B61B6CAD-F473-4A72-30F5-6861EACB06B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5506" y="1825625"/>
            <a:ext cx="4821238"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2090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620038"/>
            <a:ext cx="8536487" cy="1014209"/>
          </a:xfrm>
        </p:spPr>
        <p:txBody>
          <a:bodyPr>
            <a:noAutofit/>
          </a:bodyPr>
          <a:lstStyle/>
          <a:p>
            <a:pPr>
              <a:lnSpc>
                <a:spcPct val="150000"/>
              </a:lnSpc>
              <a:spcBef>
                <a:spcPts val="600"/>
              </a:spcBef>
              <a:spcAft>
                <a:spcPts val="600"/>
              </a:spcAft>
              <a:tabLst>
                <a:tab pos="1428750" algn="l"/>
              </a:tabLst>
            </a:pPr>
            <a:br>
              <a:rPr lang="en-ZA" sz="1800" b="1" dirty="0">
                <a:effectLst/>
                <a:latin typeface="Arial Narrow" panose="020B0606020202030204" pitchFamily="34" charset="0"/>
                <a:ea typeface="Calibri" panose="020F0502020204030204" pitchFamily="34" charset="0"/>
                <a:cs typeface="Arial" panose="020B0604020202020204" pitchFamily="34" charset="0"/>
              </a:rPr>
            </a:br>
            <a:br>
              <a:rPr lang="en-US" sz="1800" dirty="0">
                <a:effectLst/>
                <a:latin typeface="Arial Narrow" panose="020B0606020202030204" pitchFamily="34" charset="0"/>
                <a:ea typeface="Calibri" panose="020F0502020204030204" pitchFamily="34" charset="0"/>
                <a:cs typeface="Arial" panose="020B0604020202020204" pitchFamily="34" charset="0"/>
              </a:rPr>
            </a:br>
            <a:br>
              <a:rPr lang="en-ZA" sz="1800" dirty="0">
                <a:effectLst/>
                <a:latin typeface="Arial Narrow" panose="020B0606020202030204" pitchFamily="34" charset="0"/>
                <a:ea typeface="Calibri" panose="020F0502020204030204" pitchFamily="34" charset="0"/>
                <a:cs typeface="Arial" panose="020B0604020202020204" pitchFamily="34" charset="0"/>
              </a:rPr>
            </a:br>
            <a:endParaRPr lang="en-ZA" sz="1600" dirty="0">
              <a:latin typeface="Arial Narrow" panose="020B060602020203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342900" indent="-342900">
              <a:buAutoNum type="arabicPeriod"/>
            </a:pPr>
            <a:r>
              <a:rPr lang="en-GB" sz="1800" dirty="0">
                <a:latin typeface="Arial Narrow" panose="020B0606020202030204" pitchFamily="34" charset="0"/>
              </a:rPr>
              <a:t>Opening, welcome, and Introductions</a:t>
            </a:r>
          </a:p>
          <a:p>
            <a:pPr marL="0" indent="0">
              <a:buNone/>
            </a:pPr>
            <a:endParaRPr lang="en-GB" sz="1800" dirty="0">
              <a:latin typeface="Arial Narrow" panose="020B0606020202030204" pitchFamily="34" charset="0"/>
            </a:endParaRPr>
          </a:p>
          <a:p>
            <a:pPr marL="342900" indent="-342900">
              <a:buAutoNum type="arabicPeriod" startAt="2"/>
            </a:pPr>
            <a:r>
              <a:rPr lang="en-GB" sz="1800" dirty="0">
                <a:latin typeface="Arial Narrow" panose="020B0606020202030204" pitchFamily="34" charset="0"/>
              </a:rPr>
              <a:t>Purpose of the RFP</a:t>
            </a:r>
          </a:p>
          <a:p>
            <a:pPr marL="0" indent="0">
              <a:buNone/>
            </a:pPr>
            <a:endParaRPr lang="en-GB" sz="1800" dirty="0">
              <a:latin typeface="Arial Narrow" panose="020B0606020202030204" pitchFamily="34" charset="0"/>
            </a:endParaRPr>
          </a:p>
          <a:p>
            <a:pPr lvl="1">
              <a:buFont typeface="Wingdings" panose="05000000000000000000" pitchFamily="2" charset="2"/>
              <a:buChar char="§"/>
            </a:pPr>
            <a:r>
              <a:rPr lang="en-GB" dirty="0">
                <a:latin typeface="Arial Narrow" panose="020B0606020202030204" pitchFamily="34" charset="0"/>
              </a:rPr>
              <a:t>The purpose of this request for proposal (RFP) is to solicit bids from interested parties (“Respondents”) to enable National Treasury to appoint suppliers </a:t>
            </a:r>
            <a:r>
              <a:rPr lang="en-ZA" sz="1800" b="1" dirty="0">
                <a:effectLst/>
                <a:latin typeface="Arial Narrow" panose="020B0606020202030204" pitchFamily="34" charset="0"/>
                <a:ea typeface="Calibri" panose="020F0502020204030204" pitchFamily="34" charset="0"/>
                <a:cs typeface="Calibri" panose="020F0502020204030204" pitchFamily="34" charset="0"/>
              </a:rPr>
              <a:t>RT55-2025</a:t>
            </a:r>
            <a:r>
              <a:rPr lang="en-US" sz="1800" b="1" dirty="0">
                <a:latin typeface="Arial Narrow" panose="020B0606020202030204" pitchFamily="34" charset="0"/>
                <a:ea typeface="Calibri" panose="020F0502020204030204" pitchFamily="34" charset="0"/>
                <a:cs typeface="Calibri" panose="020F0502020204030204" pitchFamily="34" charset="0"/>
              </a:rPr>
              <a:t>: </a:t>
            </a:r>
            <a:r>
              <a:rPr lang="en-US" dirty="0">
                <a:latin typeface="Arial Narrow" panose="020B0606020202030204" pitchFamily="34" charset="0"/>
                <a:ea typeface="Calibri" panose="020F0502020204030204" pitchFamily="34" charset="0"/>
                <a:cs typeface="Calibri" panose="020F0502020204030204" pitchFamily="34" charset="0"/>
              </a:rPr>
              <a:t>s</a:t>
            </a:r>
            <a:r>
              <a:rPr lang="en-US" sz="1800" dirty="0">
                <a:latin typeface="Arial Narrow" panose="020B0606020202030204" pitchFamily="34" charset="0"/>
                <a:ea typeface="Calibri" panose="020F0502020204030204" pitchFamily="34" charset="0"/>
                <a:cs typeface="Calibri" panose="020F0502020204030204" pitchFamily="34" charset="0"/>
              </a:rPr>
              <a:t>upply, delivery, </a:t>
            </a:r>
            <a:r>
              <a:rPr lang="en-US" dirty="0">
                <a:latin typeface="Arial Narrow" panose="020B0606020202030204" pitchFamily="34" charset="0"/>
                <a:ea typeface="Calibri" panose="020F0502020204030204" pitchFamily="34" charset="0"/>
                <a:cs typeface="Calibri" panose="020F0502020204030204" pitchFamily="34" charset="0"/>
              </a:rPr>
              <a:t>i</a:t>
            </a:r>
            <a:r>
              <a:rPr lang="en-US" sz="1800" dirty="0">
                <a:latin typeface="Arial Narrow" panose="020B0606020202030204" pitchFamily="34" charset="0"/>
                <a:ea typeface="Calibri" panose="020F0502020204030204" pitchFamily="34" charset="0"/>
                <a:cs typeface="Calibri" panose="020F0502020204030204" pitchFamily="34" charset="0"/>
              </a:rPr>
              <a:t>nstallation, commissioning and maintenance of therapeutic rehabilitation equipment's to the state.</a:t>
            </a:r>
            <a:endParaRPr lang="en-GB" dirty="0">
              <a:latin typeface="Arial Narrow" panose="020B0606020202030204" pitchFamily="34" charset="0"/>
              <a:cs typeface="Calibri" panose="020F0502020204030204" pitchFamily="34" charset="0"/>
            </a:endParaRPr>
          </a:p>
          <a:p>
            <a:pPr lvl="1">
              <a:buFont typeface="Wingdings" panose="05000000000000000000" pitchFamily="2" charset="2"/>
              <a:buChar char="§"/>
            </a:pPr>
            <a:r>
              <a:rPr lang="en-GB" dirty="0">
                <a:latin typeface="Arial Narrow" panose="020B0606020202030204" pitchFamily="34" charset="0"/>
              </a:rPr>
              <a:t>The RFP consists of the Special Conditions of Contract ( SCC), Technical Specification, GCC, Pricing Schedule, and other Standard Bidding Documents ( SBD).</a:t>
            </a:r>
          </a:p>
          <a:p>
            <a:pPr lvl="1">
              <a:buFont typeface="Wingdings" panose="05000000000000000000" pitchFamily="2" charset="2"/>
              <a:buChar char="§"/>
            </a:pPr>
            <a:r>
              <a:rPr lang="en-GB" dirty="0">
                <a:latin typeface="Arial Narrow" panose="020B0606020202030204" pitchFamily="34" charset="0"/>
              </a:rPr>
              <a:t>To obtain market-related Prices and to ensure that the Government benefits from the economics of scale.</a:t>
            </a:r>
            <a:endParaRPr lang="en-GB" sz="1800" dirty="0">
              <a:latin typeface="Arial Narrow" panose="020B0606020202030204" pitchFamily="34" charset="0"/>
            </a:endParaRPr>
          </a:p>
          <a:p>
            <a:pPr marL="0" indent="0">
              <a:buNone/>
            </a:pPr>
            <a:r>
              <a:rPr lang="en-GB" sz="1800" dirty="0">
                <a:latin typeface="Arial Narrow" panose="020B0606020202030204" pitchFamily="34" charset="0"/>
              </a:rPr>
              <a:t>3.     Duration of Contract – Sixty (60) Months</a:t>
            </a:r>
          </a:p>
          <a:p>
            <a:pPr marL="0" indent="0">
              <a:buNone/>
            </a:pPr>
            <a:endParaRPr lang="en-GB" dirty="0"/>
          </a:p>
        </p:txBody>
      </p:sp>
      <p:sp>
        <p:nvSpPr>
          <p:cNvPr id="5" name="TextBox 4">
            <a:extLst>
              <a:ext uri="{FF2B5EF4-FFF2-40B4-BE49-F238E27FC236}">
                <a16:creationId xmlns:a16="http://schemas.microsoft.com/office/drawing/2014/main" id="{F26F4B86-FA01-651A-E01D-3A4461F95E85}"/>
              </a:ext>
            </a:extLst>
          </p:cNvPr>
          <p:cNvSpPr txBox="1"/>
          <p:nvPr/>
        </p:nvSpPr>
        <p:spPr>
          <a:xfrm>
            <a:off x="402609" y="554462"/>
            <a:ext cx="8453292" cy="923330"/>
          </a:xfrm>
          <a:prstGeom prst="rect">
            <a:avLst/>
          </a:prstGeom>
          <a:noFill/>
        </p:spPr>
        <p:txBody>
          <a:bodyPr wrap="square">
            <a:spAutoFit/>
          </a:bodyPr>
          <a:lstStyle/>
          <a:p>
            <a: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RT55-2025: SUPPLY, DELIVERY, INSTALLATION, COMMISSIONING AND MAINTENANCE OF </a:t>
            </a:r>
            <a:b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br>
            <a: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THERAPEUTIC REHABILITATION EQUIPMENTS TO THE STATE FOR THE PERIOD OF SIXTY (60) MONTHS</a:t>
            </a:r>
            <a:endParaRPr lang="en-ZA" dirty="0"/>
          </a:p>
        </p:txBody>
      </p:sp>
    </p:spTree>
    <p:extLst>
      <p:ext uri="{BB962C8B-B14F-4D97-AF65-F5344CB8AC3E}">
        <p14:creationId xmlns:p14="http://schemas.microsoft.com/office/powerpoint/2010/main" val="884227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9C48-EECE-B4BE-A49C-D00DDA7291B5}"/>
              </a:ext>
            </a:extLst>
          </p:cNvPr>
          <p:cNvSpPr>
            <a:spLocks noGrp="1"/>
          </p:cNvSpPr>
          <p:nvPr>
            <p:ph type="title"/>
          </p:nvPr>
        </p:nvSpPr>
        <p:spPr>
          <a:xfrm>
            <a:off x="288425" y="620037"/>
            <a:ext cx="8536487" cy="1027788"/>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GB" sz="2000" dirty="0">
                <a:latin typeface="Arial Narrow" panose="020B0606020202030204" pitchFamily="34" charset="0"/>
              </a:rPr>
            </a:br>
            <a:br>
              <a:rPr lang="en-GB" sz="2000" dirty="0">
                <a:latin typeface="Arial Narrow" panose="020B0606020202030204" pitchFamily="34" charset="0"/>
              </a:rPr>
            </a:br>
            <a:br>
              <a:rPr lang="en-GB" sz="2000" dirty="0">
                <a:latin typeface="Arial Narrow" panose="020B0606020202030204" pitchFamily="34" charset="0"/>
              </a:rPr>
            </a:br>
            <a: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RT55-2025: SUPPLY, DELIVERY, INSTALLATION, COMMISSIONING AND MAINTENANCE OF </a:t>
            </a:r>
            <a:b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br>
            <a: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THERAPEUTIC REHABILITATION EQUIPMENTS TO THE STATE FOR THE PERIOD OF SIXTY (60) MONTHS</a:t>
            </a:r>
            <a:b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lang="en-GB" sz="2000" dirty="0">
                <a:latin typeface="Arial Narrow" panose="020B0606020202030204" pitchFamily="34" charset="0"/>
              </a:rPr>
            </a:br>
            <a:r>
              <a:rPr lang="en-GB" sz="2000" dirty="0">
                <a:latin typeface="Arial Narrow" panose="020B0606020202030204" pitchFamily="34" charset="0"/>
              </a:rPr>
              <a:t>4. </a:t>
            </a:r>
            <a:r>
              <a:rPr lang="en-GB" sz="2000" b="0" dirty="0">
                <a:latin typeface="Arial Narrow" panose="020B0606020202030204" pitchFamily="34" charset="0"/>
              </a:rPr>
              <a:t>Bid Timelines</a:t>
            </a:r>
            <a:br>
              <a:rPr lang="en-ZA" sz="1800" b="1" dirty="0">
                <a:effectLst/>
                <a:latin typeface="Arial Narrow" panose="020B0606020202030204" pitchFamily="34" charset="0"/>
                <a:ea typeface="Calibri" panose="020F0502020204030204" pitchFamily="34" charset="0"/>
                <a:cs typeface="Arial" panose="020B0604020202020204" pitchFamily="34" charset="0"/>
              </a:rPr>
            </a:br>
            <a:br>
              <a:rPr lang="en-ZA" sz="1800" dirty="0">
                <a:latin typeface="Arial Narrow" panose="020B0606020202030204" pitchFamily="34" charset="0"/>
                <a:ea typeface="Calibri" panose="020F0502020204030204" pitchFamily="34" charset="0"/>
                <a:cs typeface="Arial" panose="020B0604020202020204" pitchFamily="34" charset="0"/>
              </a:rPr>
            </a:br>
            <a:r>
              <a:rPr lang="en-GB" sz="1800" dirty="0">
                <a:latin typeface="Arial Narrow" panose="020B0606020202030204" pitchFamily="34" charset="0"/>
              </a:rPr>
              <a:t>4. </a:t>
            </a:r>
            <a:r>
              <a:rPr lang="en-GB" sz="1800" b="0" dirty="0">
                <a:latin typeface="Arial Narrow" panose="020B0606020202030204" pitchFamily="34" charset="0"/>
              </a:rPr>
              <a:t>Bid Timelines</a:t>
            </a:r>
            <a:endParaRPr lang="en-ZA" sz="1800" b="0" dirty="0">
              <a:latin typeface="Arial Narrow" panose="020B0606020202030204" pitchFamily="34" charset="0"/>
            </a:endParaRPr>
          </a:p>
        </p:txBody>
      </p:sp>
      <p:graphicFrame>
        <p:nvGraphicFramePr>
          <p:cNvPr id="4" name="Table 4">
            <a:extLst>
              <a:ext uri="{FF2B5EF4-FFF2-40B4-BE49-F238E27FC236}">
                <a16:creationId xmlns:a16="http://schemas.microsoft.com/office/drawing/2014/main" id="{D7C30842-374C-BB2D-B68E-9F92DEC71976}"/>
              </a:ext>
            </a:extLst>
          </p:cNvPr>
          <p:cNvGraphicFramePr>
            <a:graphicFrameLocks noGrp="1"/>
          </p:cNvGraphicFramePr>
          <p:nvPr>
            <p:ph idx="1"/>
            <p:extLst>
              <p:ext uri="{D42A27DB-BD31-4B8C-83A1-F6EECF244321}">
                <p14:modId xmlns:p14="http://schemas.microsoft.com/office/powerpoint/2010/main" val="3442735275"/>
              </p:ext>
            </p:extLst>
          </p:nvPr>
        </p:nvGraphicFramePr>
        <p:xfrm>
          <a:off x="288425" y="2132239"/>
          <a:ext cx="8529638" cy="3920263"/>
        </p:xfrm>
        <a:graphic>
          <a:graphicData uri="http://schemas.openxmlformats.org/drawingml/2006/table">
            <a:tbl>
              <a:tblPr firstRow="1" bandRow="1">
                <a:tableStyleId>{5C22544A-7EE6-4342-B048-85BDC9FD1C3A}</a:tableStyleId>
              </a:tblPr>
              <a:tblGrid>
                <a:gridCol w="4264819">
                  <a:extLst>
                    <a:ext uri="{9D8B030D-6E8A-4147-A177-3AD203B41FA5}">
                      <a16:colId xmlns:a16="http://schemas.microsoft.com/office/drawing/2014/main" val="393133477"/>
                    </a:ext>
                  </a:extLst>
                </a:gridCol>
                <a:gridCol w="4264819">
                  <a:extLst>
                    <a:ext uri="{9D8B030D-6E8A-4147-A177-3AD203B41FA5}">
                      <a16:colId xmlns:a16="http://schemas.microsoft.com/office/drawing/2014/main" val="2168966808"/>
                    </a:ext>
                  </a:extLst>
                </a:gridCol>
              </a:tblGrid>
              <a:tr h="354103">
                <a:tc>
                  <a:txBody>
                    <a:bodyPr/>
                    <a:lstStyle/>
                    <a:p>
                      <a:r>
                        <a:rPr lang="en-ZA" sz="1800" dirty="0">
                          <a:latin typeface="Arial Narrow" panose="020B0606020202030204" pitchFamily="34" charset="0"/>
                        </a:rPr>
                        <a:t>ACTIVITY</a:t>
                      </a:r>
                    </a:p>
                  </a:txBody>
                  <a:tcPr/>
                </a:tc>
                <a:tc>
                  <a:txBody>
                    <a:bodyPr/>
                    <a:lstStyle/>
                    <a:p>
                      <a:r>
                        <a:rPr lang="en-ZA" sz="1800" dirty="0">
                          <a:latin typeface="Arial Narrow" panose="020B0606020202030204" pitchFamily="34" charset="0"/>
                        </a:rPr>
                        <a:t> DUE DATE</a:t>
                      </a:r>
                    </a:p>
                  </a:txBody>
                  <a:tcPr/>
                </a:tc>
                <a:extLst>
                  <a:ext uri="{0D108BD9-81ED-4DB2-BD59-A6C34878D82A}">
                    <a16:rowId xmlns:a16="http://schemas.microsoft.com/office/drawing/2014/main" val="1684650271"/>
                  </a:ext>
                </a:extLst>
              </a:tr>
              <a:tr h="571771">
                <a:tc>
                  <a:txBody>
                    <a:bodyPr/>
                    <a:lstStyle/>
                    <a:p>
                      <a:r>
                        <a:rPr lang="en-ZA" sz="1800" dirty="0">
                          <a:latin typeface="Arial Narrow" panose="020B0606020202030204" pitchFamily="34" charset="0"/>
                        </a:rPr>
                        <a:t>RFP Upload on e-Tenders Portal – Tender Document </a:t>
                      </a:r>
                    </a:p>
                  </a:txBody>
                  <a:tcPr/>
                </a:tc>
                <a:tc>
                  <a:txBody>
                    <a:bodyPr/>
                    <a:lstStyle/>
                    <a:p>
                      <a:r>
                        <a:rPr lang="en-ZA" sz="1800" dirty="0">
                          <a:latin typeface="Arial Narrow" panose="020B0606020202030204" pitchFamily="34" charset="0"/>
                        </a:rPr>
                        <a:t>The tender was advertised on e-Tender Portal &amp; National Treasury website on 11 November 2024.</a:t>
                      </a:r>
                    </a:p>
                  </a:txBody>
                  <a:tcPr/>
                </a:tc>
                <a:extLst>
                  <a:ext uri="{0D108BD9-81ED-4DB2-BD59-A6C34878D82A}">
                    <a16:rowId xmlns:a16="http://schemas.microsoft.com/office/drawing/2014/main" val="159080978"/>
                  </a:ext>
                </a:extLst>
              </a:tr>
              <a:tr h="48568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800" dirty="0">
                          <a:latin typeface="Arial Narrow" panose="020B0606020202030204" pitchFamily="34" charset="0"/>
                        </a:rPr>
                        <a:t>Non-compulsory briefing session</a:t>
                      </a:r>
                    </a:p>
                    <a:p>
                      <a:endParaRPr lang="en-ZA" sz="1800" dirty="0">
                        <a:latin typeface="Arial Narrow" panose="020B0606020202030204" pitchFamily="34" charset="0"/>
                      </a:endParaRPr>
                    </a:p>
                  </a:txBody>
                  <a:tcPr/>
                </a:tc>
                <a:tc>
                  <a:txBody>
                    <a:bodyPr/>
                    <a:lstStyle/>
                    <a:p>
                      <a:r>
                        <a:rPr lang="en-ZA" sz="1800" dirty="0">
                          <a:solidFill>
                            <a:schemeClr val="tx1"/>
                          </a:solidFill>
                          <a:latin typeface="Arial Narrow" panose="020B0606020202030204" pitchFamily="34" charset="0"/>
                        </a:rPr>
                        <a:t>02 December 2024 </a:t>
                      </a:r>
                      <a:r>
                        <a:rPr lang="en-ZA" sz="1800" dirty="0">
                          <a:latin typeface="Arial Narrow" panose="020B0606020202030204" pitchFamily="34" charset="0"/>
                        </a:rPr>
                        <a:t>at 10:00 – 12:30 ( Online session: MS Teams) </a:t>
                      </a:r>
                      <a:endParaRPr lang="en-ZA" sz="1800" dirty="0">
                        <a:effectLst/>
                        <a:latin typeface="Arial Narrow" panose="020B0606020202030204" pitchFamily="34" charset="0"/>
                        <a:ea typeface="Calibri" panose="020F0502020204030204" pitchFamily="34" charset="0"/>
                      </a:endParaRPr>
                    </a:p>
                  </a:txBody>
                  <a:tcPr/>
                </a:tc>
                <a:extLst>
                  <a:ext uri="{0D108BD9-81ED-4DB2-BD59-A6C34878D82A}">
                    <a16:rowId xmlns:a16="http://schemas.microsoft.com/office/drawing/2014/main" val="2556049030"/>
                  </a:ext>
                </a:extLst>
              </a:tr>
              <a:tr h="354103">
                <a:tc>
                  <a:txBody>
                    <a:bodyPr/>
                    <a:lstStyle/>
                    <a:p>
                      <a:r>
                        <a:rPr lang="en-ZA" sz="1800" dirty="0">
                          <a:latin typeface="Arial Narrow" panose="020B0606020202030204" pitchFamily="34" charset="0"/>
                        </a:rPr>
                        <a:t>Bid Validity period</a:t>
                      </a:r>
                    </a:p>
                  </a:txBody>
                  <a:tcPr/>
                </a:tc>
                <a:tc>
                  <a:txBody>
                    <a:bodyPr/>
                    <a:lstStyle/>
                    <a:p>
                      <a:r>
                        <a:rPr lang="en-ZA" sz="1800" dirty="0">
                          <a:latin typeface="Arial Narrow" panose="020B0606020202030204" pitchFamily="34" charset="0"/>
                        </a:rPr>
                        <a:t>180 Days from the closing date of the bid</a:t>
                      </a:r>
                    </a:p>
                  </a:txBody>
                  <a:tcPr/>
                </a:tc>
                <a:extLst>
                  <a:ext uri="{0D108BD9-81ED-4DB2-BD59-A6C34878D82A}">
                    <a16:rowId xmlns:a16="http://schemas.microsoft.com/office/drawing/2014/main" val="946200746"/>
                  </a:ext>
                </a:extLst>
              </a:tr>
              <a:tr h="354103">
                <a:tc>
                  <a:txBody>
                    <a:bodyPr/>
                    <a:lstStyle/>
                    <a:p>
                      <a:r>
                        <a:rPr lang="en-ZA" sz="1800" dirty="0">
                          <a:latin typeface="Arial Narrow" panose="020B0606020202030204" pitchFamily="34" charset="0"/>
                        </a:rPr>
                        <a:t>Bid Closing date and Time</a:t>
                      </a:r>
                    </a:p>
                  </a:txBody>
                  <a:tcPr/>
                </a:tc>
                <a:tc>
                  <a:txBody>
                    <a:bodyPr/>
                    <a:lstStyle/>
                    <a:p>
                      <a:r>
                        <a:rPr lang="en-US" sz="1800" dirty="0">
                          <a:highlight>
                            <a:srgbClr val="FFFF00"/>
                          </a:highlight>
                          <a:latin typeface="Arial Narrow" panose="020B0606020202030204" pitchFamily="34" charset="0"/>
                        </a:rPr>
                        <a:t>15 January 2025 at 11:00am</a:t>
                      </a:r>
                      <a:endParaRPr lang="en-ZA" sz="1800" dirty="0">
                        <a:highlight>
                          <a:srgbClr val="FFFF00"/>
                        </a:highlight>
                        <a:latin typeface="Arial Narrow" panose="020B0606020202030204" pitchFamily="34" charset="0"/>
                      </a:endParaRPr>
                    </a:p>
                  </a:txBody>
                  <a:tcPr/>
                </a:tc>
                <a:extLst>
                  <a:ext uri="{0D108BD9-81ED-4DB2-BD59-A6C34878D82A}">
                    <a16:rowId xmlns:a16="http://schemas.microsoft.com/office/drawing/2014/main" val="1069756492"/>
                  </a:ext>
                </a:extLst>
              </a:tr>
              <a:tr h="805678">
                <a:tc>
                  <a:txBody>
                    <a:bodyPr/>
                    <a:lstStyle/>
                    <a:p>
                      <a:r>
                        <a:rPr lang="en-ZA" sz="1800" dirty="0">
                          <a:latin typeface="Arial Narrow" panose="020B0606020202030204" pitchFamily="34" charset="0"/>
                        </a:rPr>
                        <a:t>Communication channels </a:t>
                      </a:r>
                    </a:p>
                    <a:p>
                      <a:endParaRPr lang="en-ZA" sz="1800" dirty="0">
                        <a:latin typeface="Arial Narrow" panose="020B0606020202030204" pitchFamily="34" charset="0"/>
                      </a:endParaRPr>
                    </a:p>
                    <a:p>
                      <a:r>
                        <a:rPr lang="en-ZA" sz="1800" dirty="0">
                          <a:latin typeface="Arial Narrow" panose="020B0606020202030204" pitchFamily="34" charset="0"/>
                        </a:rPr>
                        <a:t>Deadline for Queries, Question and Answers</a:t>
                      </a:r>
                    </a:p>
                  </a:txBody>
                  <a:tcPr/>
                </a:tc>
                <a:tc>
                  <a:txBody>
                    <a:bodyPr/>
                    <a:lstStyle/>
                    <a:p>
                      <a:r>
                        <a:rPr lang="en-ZA" sz="1800" dirty="0">
                          <a:latin typeface="Arial Narrow" panose="020B0606020202030204" pitchFamily="34" charset="0"/>
                        </a:rPr>
                        <a:t>Attention: Contract Manager </a:t>
                      </a:r>
                    </a:p>
                    <a:p>
                      <a:r>
                        <a:rPr lang="en-ZA" sz="1800" dirty="0">
                          <a:latin typeface="Arial Narrow" panose="020B0606020202030204" pitchFamily="34" charset="0"/>
                        </a:rPr>
                        <a:t>Email: Demand.Acquisition3@treasury.gov.za</a:t>
                      </a:r>
                    </a:p>
                    <a:p>
                      <a:r>
                        <a:rPr lang="en-ZA" sz="1800" dirty="0">
                          <a:highlight>
                            <a:srgbClr val="FFFF00"/>
                          </a:highlight>
                          <a:latin typeface="Arial Narrow" panose="020B0606020202030204" pitchFamily="34" charset="0"/>
                        </a:rPr>
                        <a:t>16 December  2024 at 16:00</a:t>
                      </a:r>
                    </a:p>
                  </a:txBody>
                  <a:tcPr/>
                </a:tc>
                <a:extLst>
                  <a:ext uri="{0D108BD9-81ED-4DB2-BD59-A6C34878D82A}">
                    <a16:rowId xmlns:a16="http://schemas.microsoft.com/office/drawing/2014/main" val="2747020184"/>
                  </a:ext>
                </a:extLst>
              </a:tr>
              <a:tr h="354103">
                <a:tc>
                  <a:txBody>
                    <a:bodyPr/>
                    <a:lstStyle/>
                    <a:p>
                      <a:endParaRPr lang="en-ZA" sz="1400" dirty="0">
                        <a:latin typeface="Arial Narrow" panose="020B0606020202030204" pitchFamily="34" charset="0"/>
                      </a:endParaRPr>
                    </a:p>
                  </a:txBody>
                  <a:tcPr/>
                </a:tc>
                <a:tc>
                  <a:txBody>
                    <a:bodyPr/>
                    <a:lstStyle/>
                    <a:p>
                      <a:endParaRPr lang="en-ZA" sz="1400" dirty="0"/>
                    </a:p>
                  </a:txBody>
                  <a:tcPr/>
                </a:tc>
                <a:extLst>
                  <a:ext uri="{0D108BD9-81ED-4DB2-BD59-A6C34878D82A}">
                    <a16:rowId xmlns:a16="http://schemas.microsoft.com/office/drawing/2014/main" val="618557424"/>
                  </a:ext>
                </a:extLst>
              </a:tr>
            </a:tbl>
          </a:graphicData>
        </a:graphic>
      </p:graphicFrame>
    </p:spTree>
    <p:extLst>
      <p:ext uri="{BB962C8B-B14F-4D97-AF65-F5344CB8AC3E}">
        <p14:creationId xmlns:p14="http://schemas.microsoft.com/office/powerpoint/2010/main" val="2233185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8" y="880844"/>
            <a:ext cx="8536487" cy="696286"/>
          </a:xfrm>
        </p:spPr>
        <p:txBody>
          <a:bodyPr>
            <a:normAutofit fontScale="90000"/>
          </a:bodyPr>
          <a:lstStyle/>
          <a:p>
            <a:pPr>
              <a:lnSpc>
                <a:spcPct val="100000"/>
              </a:lnSpc>
            </a:pPr>
            <a: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RT55-2025: SUPPLY, DELIVERY, INSTALLATION, COMMISSIONING AND MAINTENANCE OF </a:t>
            </a:r>
            <a:b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br>
            <a: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THERAPEUTIC REHABILITATION EQUIPMENTS TO THE STATE FOR THE PERIOD OF SIXTY (60) MONTHS</a:t>
            </a:r>
            <a:endParaRPr lang="en-GB" sz="2800" dirty="0"/>
          </a:p>
        </p:txBody>
      </p:sp>
      <p:sp>
        <p:nvSpPr>
          <p:cNvPr id="3" name="Content Placeholder 2"/>
          <p:cNvSpPr>
            <a:spLocks noGrp="1"/>
          </p:cNvSpPr>
          <p:nvPr>
            <p:ph idx="1"/>
          </p:nvPr>
        </p:nvSpPr>
        <p:spPr>
          <a:xfrm>
            <a:off x="288097" y="1730089"/>
            <a:ext cx="8536487" cy="4821665"/>
          </a:xfrm>
        </p:spPr>
        <p:txBody>
          <a:bodyPr>
            <a:normAutofit/>
          </a:bodyPr>
          <a:lstStyle/>
          <a:p>
            <a:pPr lvl="1"/>
            <a:r>
              <a:rPr lang="en-ZA" dirty="0">
                <a:latin typeface="Arial Narrow" panose="020B0606020202030204" pitchFamily="34" charset="0"/>
              </a:rPr>
              <a:t>Where bid documents can be obtained:</a:t>
            </a:r>
          </a:p>
          <a:p>
            <a:pPr marL="342900" lvl="1" indent="0">
              <a:buNone/>
            </a:pPr>
            <a:endParaRPr lang="en-GB" dirty="0">
              <a:latin typeface="Arial Narrow" panose="020B0606020202030204" pitchFamily="34" charset="0"/>
            </a:endParaRPr>
          </a:p>
          <a:p>
            <a:pPr marL="457200" lvl="1" indent="0">
              <a:buNone/>
            </a:pPr>
            <a:r>
              <a:rPr lang="en-GB" dirty="0">
                <a:latin typeface="Arial Narrow" panose="020B0606020202030204" pitchFamily="34" charset="0"/>
              </a:rPr>
              <a:t>National Treasury website</a:t>
            </a:r>
          </a:p>
          <a:p>
            <a:pPr marL="457200" lvl="1" indent="0">
              <a:buNone/>
            </a:pPr>
            <a:r>
              <a:rPr lang="en-ZA" dirty="0">
                <a:latin typeface="Arial Narrow" panose="020B0606020202030204" pitchFamily="34" charset="0"/>
                <a:hlinkClick r:id="rId2"/>
              </a:rPr>
              <a:t>http://www.treasury.gov.za/divisions/ocpo/ostb/CurrentTenders.aspx</a:t>
            </a:r>
            <a:endParaRPr lang="en-ZA" dirty="0">
              <a:latin typeface="Arial Narrow" panose="020B0606020202030204" pitchFamily="34" charset="0"/>
            </a:endParaRPr>
          </a:p>
          <a:p>
            <a:pPr marL="457200" lvl="1" indent="0">
              <a:buNone/>
            </a:pPr>
            <a:r>
              <a:rPr lang="en-ZA" dirty="0">
                <a:latin typeface="Arial Narrow" panose="020B0606020202030204" pitchFamily="34" charset="0"/>
              </a:rPr>
              <a:t>E-tenders: </a:t>
            </a:r>
            <a:r>
              <a:rPr lang="en-ZA" dirty="0">
                <a:latin typeface="Arial Narrow" panose="020B0606020202030204" pitchFamily="34" charset="0"/>
                <a:hlinkClick r:id="rId3"/>
              </a:rPr>
              <a:t>https://www.etenders.gov.za/</a:t>
            </a:r>
            <a:endParaRPr lang="en-ZA" dirty="0">
              <a:latin typeface="Arial Narrow" panose="020B0606020202030204" pitchFamily="34" charset="0"/>
            </a:endParaRPr>
          </a:p>
          <a:p>
            <a:pPr marL="457200" lvl="1" indent="0">
              <a:buNone/>
            </a:pPr>
            <a:endParaRPr lang="en-ZA" dirty="0">
              <a:latin typeface="Arial Narrow" panose="020B0606020202030204" pitchFamily="34" charset="0"/>
            </a:endParaRPr>
          </a:p>
          <a:p>
            <a:pPr marL="0" indent="0">
              <a:buNone/>
            </a:pPr>
            <a:endParaRPr lang="en-GB" dirty="0"/>
          </a:p>
        </p:txBody>
      </p:sp>
    </p:spTree>
    <p:extLst>
      <p:ext uri="{BB962C8B-B14F-4D97-AF65-F5344CB8AC3E}">
        <p14:creationId xmlns:p14="http://schemas.microsoft.com/office/powerpoint/2010/main" val="3176421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CA944-39D9-4C3C-839F-CC0F7D5AF74C}"/>
              </a:ext>
            </a:extLst>
          </p:cNvPr>
          <p:cNvSpPr>
            <a:spLocks noGrp="1"/>
          </p:cNvSpPr>
          <p:nvPr>
            <p:ph type="title"/>
          </p:nvPr>
        </p:nvSpPr>
        <p:spPr/>
        <p:txBody>
          <a:bodyPr>
            <a:normAutofit fontScale="90000"/>
          </a:bodyPr>
          <a:lstStyle/>
          <a:p>
            <a:pPr>
              <a:lnSpc>
                <a:spcPct val="100000"/>
              </a:lnSpc>
            </a:pPr>
            <a:b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br>
            <a:b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br>
            <a:b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br>
            <a:br>
              <a:rPr lang="en-GB" dirty="0"/>
            </a:br>
            <a:endParaRPr lang="en-ZA" dirty="0"/>
          </a:p>
        </p:txBody>
      </p:sp>
      <p:sp>
        <p:nvSpPr>
          <p:cNvPr id="3" name="Content Placeholder 2">
            <a:extLst>
              <a:ext uri="{FF2B5EF4-FFF2-40B4-BE49-F238E27FC236}">
                <a16:creationId xmlns:a16="http://schemas.microsoft.com/office/drawing/2014/main" id="{489C18F3-539F-4A55-9CA8-17EEDE355F45}"/>
              </a:ext>
            </a:extLst>
          </p:cNvPr>
          <p:cNvSpPr>
            <a:spLocks noGrp="1"/>
          </p:cNvSpPr>
          <p:nvPr>
            <p:ph idx="1"/>
          </p:nvPr>
        </p:nvSpPr>
        <p:spPr/>
        <p:txBody>
          <a:bodyPr/>
          <a:lstStyle/>
          <a:p>
            <a:pPr marL="457200" indent="-457200">
              <a:buAutoNum type="arabicPeriod" startAt="6"/>
            </a:pPr>
            <a:r>
              <a:rPr lang="en-GB" sz="1800" b="1" dirty="0">
                <a:latin typeface="Arial Narrow" panose="020B0606020202030204" pitchFamily="34" charset="0"/>
              </a:rPr>
              <a:t>Technical Specification and Scope of Work</a:t>
            </a:r>
          </a:p>
          <a:p>
            <a:pPr marL="0" indent="0">
              <a:buNone/>
            </a:pPr>
            <a:endParaRPr lang="en-GB" sz="1800" dirty="0">
              <a:latin typeface="Arial Narrow" panose="020B0606020202030204" pitchFamily="34" charset="0"/>
            </a:endParaRPr>
          </a:p>
          <a:p>
            <a:pPr algn="just"/>
            <a:r>
              <a:rPr lang="en-GB" sz="1800" dirty="0">
                <a:latin typeface="Arial Narrow" panose="020B0606020202030204" pitchFamily="34" charset="0"/>
              </a:rPr>
              <a:t>Bidders must be able to </a:t>
            </a:r>
            <a:r>
              <a:rPr lang="en-ZA" sz="1800" b="1" dirty="0">
                <a:effectLst/>
                <a:latin typeface="Arial Narrow" panose="020B0606020202030204" pitchFamily="34" charset="0"/>
                <a:ea typeface="Calibri" panose="020F0502020204030204" pitchFamily="34" charset="0"/>
                <a:cs typeface="Arial" panose="020B0604020202020204" pitchFamily="34" charset="0"/>
              </a:rPr>
              <a:t>RT55-2025</a:t>
            </a:r>
            <a:r>
              <a:rPr lang="en-US" sz="1800" b="1" dirty="0">
                <a:latin typeface="Arial Narrow" panose="020B0606020202030204" pitchFamily="34" charset="0"/>
                <a:ea typeface="Calibri" panose="020F0502020204030204" pitchFamily="34" charset="0"/>
                <a:cs typeface="Arial" panose="020B0604020202020204" pitchFamily="34" charset="0"/>
              </a:rPr>
              <a:t>: </a:t>
            </a:r>
            <a: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SUPPLY, DELIVERY, INSTALLATION, COMMISSIONING AND MAINTENANCE OF THERAPEUTIC REHABILITATION EQUIPMENTS TO THE STATE FOR THE PERIOD OF SIXTY (60) MONTHS </a:t>
            </a:r>
            <a:r>
              <a:rPr lang="en-GB" sz="1800" dirty="0">
                <a:latin typeface="Arial Narrow" panose="020B0606020202030204" pitchFamily="34" charset="0"/>
              </a:rPr>
              <a:t>as per the</a:t>
            </a:r>
            <a:r>
              <a:rPr lang="en-GB" sz="1800" b="1" dirty="0">
                <a:latin typeface="Arial Narrow" panose="020B0606020202030204" pitchFamily="34" charset="0"/>
              </a:rPr>
              <a:t> Technical Specifications. (paragraph 5.1 page 12 of the Special Conditions of Contract)</a:t>
            </a:r>
          </a:p>
          <a:p>
            <a:pPr marL="0" indent="0" algn="just">
              <a:buNone/>
            </a:pPr>
            <a:endParaRPr lang="en-GB" dirty="0"/>
          </a:p>
          <a:p>
            <a:pPr marL="0" indent="0">
              <a:buNone/>
            </a:pPr>
            <a:endParaRPr lang="en-ZA" dirty="0"/>
          </a:p>
        </p:txBody>
      </p:sp>
      <p:sp>
        <p:nvSpPr>
          <p:cNvPr id="5" name="TextBox 4">
            <a:extLst>
              <a:ext uri="{FF2B5EF4-FFF2-40B4-BE49-F238E27FC236}">
                <a16:creationId xmlns:a16="http://schemas.microsoft.com/office/drawing/2014/main" id="{4BC2A828-DEDA-B1DF-43D4-4838612DBEC9}"/>
              </a:ext>
            </a:extLst>
          </p:cNvPr>
          <p:cNvSpPr txBox="1"/>
          <p:nvPr/>
        </p:nvSpPr>
        <p:spPr>
          <a:xfrm>
            <a:off x="641444" y="486222"/>
            <a:ext cx="8297839" cy="923330"/>
          </a:xfrm>
          <a:prstGeom prst="rect">
            <a:avLst/>
          </a:prstGeom>
          <a:noFill/>
        </p:spPr>
        <p:txBody>
          <a:bodyPr wrap="square">
            <a:spAutoFit/>
          </a:bodyPr>
          <a:lstStyle/>
          <a:p>
            <a: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RT55-2025: SUPPLY, DELIVERY, INSTALLATION, COMMISSIONING AND MAINTENANCE OF </a:t>
            </a:r>
            <a:b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br>
            <a: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THERAPEUTIC REHABILITATION EQUIPMENTS TO THE STATE FOR THE PERIOD OF SIXTY (60) MONTHS</a:t>
            </a:r>
            <a:endParaRPr lang="en-ZA" dirty="0"/>
          </a:p>
        </p:txBody>
      </p:sp>
    </p:spTree>
    <p:extLst>
      <p:ext uri="{BB962C8B-B14F-4D97-AF65-F5344CB8AC3E}">
        <p14:creationId xmlns:p14="http://schemas.microsoft.com/office/powerpoint/2010/main" val="2089753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br>
              <a:rPr kumimoji="0" lang="en-ZA" sz="20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br>
            <a:br>
              <a:rPr kumimoji="0" lang="en-ZA" sz="20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br>
            <a:br>
              <a:rPr kumimoji="0" lang="en-ZA" sz="20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br>
            <a:br>
              <a:rPr lang="en-US" sz="2000" dirty="0">
                <a:latin typeface="Arial Narrow" panose="020B0606020202030204" pitchFamily="34" charset="0"/>
              </a:rPr>
            </a:br>
            <a:endParaRPr lang="en-GB" sz="2000" dirty="0">
              <a:latin typeface="Arial Narrow" panose="020B0606020202030204" pitchFamily="34" charset="0"/>
            </a:endParaRPr>
          </a:p>
        </p:txBody>
      </p:sp>
      <p:sp>
        <p:nvSpPr>
          <p:cNvPr id="4" name="Content Placeholder 3">
            <a:extLst>
              <a:ext uri="{FF2B5EF4-FFF2-40B4-BE49-F238E27FC236}">
                <a16:creationId xmlns:a16="http://schemas.microsoft.com/office/drawing/2014/main" id="{1A3C09A3-1875-4D25-9498-FAEB044BE41E}"/>
              </a:ext>
            </a:extLst>
          </p:cNvPr>
          <p:cNvSpPr>
            <a:spLocks noGrp="1"/>
          </p:cNvSpPr>
          <p:nvPr>
            <p:ph idx="1"/>
          </p:nvPr>
        </p:nvSpPr>
        <p:spPr/>
        <p:txBody>
          <a:bodyPr/>
          <a:lstStyle/>
          <a:p>
            <a:pPr marL="457200" indent="-457200">
              <a:buAutoNum type="arabicPeriod" startAt="7"/>
            </a:pPr>
            <a:r>
              <a:rPr lang="en-ZA" sz="1800" b="1" dirty="0">
                <a:latin typeface="Arial Narrow" panose="020B0606020202030204" pitchFamily="34" charset="0"/>
              </a:rPr>
              <a:t>Evaluation Criteria as per clause 5 of the SCC</a:t>
            </a:r>
          </a:p>
          <a:p>
            <a:pPr marL="0" indent="0">
              <a:buNone/>
            </a:pPr>
            <a:endParaRPr lang="en-ZA" dirty="0"/>
          </a:p>
        </p:txBody>
      </p:sp>
      <p:sp>
        <p:nvSpPr>
          <p:cNvPr id="6" name="TextBox 5">
            <a:extLst>
              <a:ext uri="{FF2B5EF4-FFF2-40B4-BE49-F238E27FC236}">
                <a16:creationId xmlns:a16="http://schemas.microsoft.com/office/drawing/2014/main" id="{3554A1A1-61C2-74F8-FEE7-0C428A9024B8}"/>
              </a:ext>
            </a:extLst>
          </p:cNvPr>
          <p:cNvSpPr txBox="1"/>
          <p:nvPr/>
        </p:nvSpPr>
        <p:spPr>
          <a:xfrm>
            <a:off x="388960" y="404336"/>
            <a:ext cx="8435625" cy="923330"/>
          </a:xfrm>
          <a:prstGeom prst="rect">
            <a:avLst/>
          </a:prstGeom>
          <a:noFill/>
        </p:spPr>
        <p:txBody>
          <a:bodyPr wrap="square">
            <a:spAutoFit/>
          </a:bodyPr>
          <a:lstStyle/>
          <a:p>
            <a:r>
              <a:rPr kumimoji="0" lang="en-ZA"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RT55-2025: SUPPLY, DELIVERY, INSTALLATION, COMMISSIONING AND MAINTENANCE OF </a:t>
            </a:r>
            <a:br>
              <a:rPr kumimoji="0" lang="en-ZA"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br>
            <a:r>
              <a:rPr kumimoji="0" lang="en-ZA"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THERAPEUTIC REHABILITATION EQUIPMENTS TO THE STATE FOR THE PERIOD OF SIXTY (60) MONTHS</a:t>
            </a:r>
            <a:endParaRPr lang="en-ZA" dirty="0"/>
          </a:p>
        </p:txBody>
      </p:sp>
      <p:pic>
        <p:nvPicPr>
          <p:cNvPr id="7" name="Picture 6">
            <a:extLst>
              <a:ext uri="{FF2B5EF4-FFF2-40B4-BE49-F238E27FC236}">
                <a16:creationId xmlns:a16="http://schemas.microsoft.com/office/drawing/2014/main" id="{15D87B3F-1DDB-016D-4F8F-33ED6B0F3CD8}"/>
              </a:ext>
            </a:extLst>
          </p:cNvPr>
          <p:cNvPicPr>
            <a:picLocks noChangeAspect="1"/>
          </p:cNvPicPr>
          <p:nvPr/>
        </p:nvPicPr>
        <p:blipFill>
          <a:blip r:embed="rId2"/>
          <a:stretch>
            <a:fillRect/>
          </a:stretch>
        </p:blipFill>
        <p:spPr>
          <a:xfrm>
            <a:off x="-61415" y="2458171"/>
            <a:ext cx="8222776" cy="3185178"/>
          </a:xfrm>
          <a:prstGeom prst="rect">
            <a:avLst/>
          </a:prstGeom>
        </p:spPr>
      </p:pic>
    </p:spTree>
    <p:extLst>
      <p:ext uri="{BB962C8B-B14F-4D97-AF65-F5344CB8AC3E}">
        <p14:creationId xmlns:p14="http://schemas.microsoft.com/office/powerpoint/2010/main" val="544750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CFEBD-989B-946F-7C33-DB69BE902200}"/>
              </a:ext>
            </a:extLst>
          </p:cNvPr>
          <p:cNvSpPr>
            <a:spLocks noGrp="1"/>
          </p:cNvSpPr>
          <p:nvPr>
            <p:ph type="title"/>
          </p:nvPr>
        </p:nvSpPr>
        <p:spPr>
          <a:xfrm>
            <a:off x="371989" y="620038"/>
            <a:ext cx="8536487" cy="945715"/>
          </a:xfrm>
        </p:spPr>
        <p:txBody>
          <a:bodyPr>
            <a:normAutofit fontScale="90000"/>
          </a:bodyPr>
          <a:lstStyle/>
          <a:p>
            <a:pPr marL="0" marR="0" lvl="0" indent="0" defTabSz="914400" rtl="0" eaLnBrk="1" fontAlgn="auto" latinLnBrk="0" hangingPunct="1">
              <a:lnSpc>
                <a:spcPct val="100000"/>
              </a:lnSpc>
              <a:spcBef>
                <a:spcPts val="0"/>
              </a:spcBef>
              <a:spcAft>
                <a:spcPts val="0"/>
              </a:spcAft>
              <a:tabLst/>
              <a:defRPr/>
            </a:pPr>
            <a:r>
              <a:rPr kumimoji="0" lang="en-ZA" sz="20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RT55-2025: SUPPLY, DELIVERY, INSTALLATION, COMMISSIONING AND MAINTENANCE OF </a:t>
            </a:r>
            <a:br>
              <a:rPr kumimoji="0" lang="en-ZA" sz="20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br>
            <a:r>
              <a:rPr kumimoji="0" lang="en-ZA" sz="20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THERAPEUTIC REHABILITATION EQUIPMENTS TO THE STATE FOR THE PERIOD OF SIXTY (60) MONTHS</a:t>
            </a:r>
            <a:br>
              <a:rPr kumimoji="0" lang="en-ZA" sz="16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ZA" dirty="0"/>
          </a:p>
        </p:txBody>
      </p:sp>
      <p:sp>
        <p:nvSpPr>
          <p:cNvPr id="7" name="Content Placeholder 6">
            <a:extLst>
              <a:ext uri="{FF2B5EF4-FFF2-40B4-BE49-F238E27FC236}">
                <a16:creationId xmlns:a16="http://schemas.microsoft.com/office/drawing/2014/main" id="{7F8070D4-7FC2-F152-E59C-DF94BA1ED342}"/>
              </a:ext>
            </a:extLst>
          </p:cNvPr>
          <p:cNvSpPr>
            <a:spLocks noGrp="1"/>
          </p:cNvSpPr>
          <p:nvPr>
            <p:ph idx="1"/>
          </p:nvPr>
        </p:nvSpPr>
        <p:spPr>
          <a:xfrm>
            <a:off x="288099" y="1565754"/>
            <a:ext cx="8536487" cy="5081536"/>
          </a:xfrm>
        </p:spPr>
        <p:txBody>
          <a:bodyPr>
            <a:normAutofit/>
          </a:bodyPr>
          <a:lstStyle/>
          <a:p>
            <a:pPr marL="0" indent="0">
              <a:buNone/>
            </a:pPr>
            <a:r>
              <a:rPr lang="en-US" sz="1800" b="1" dirty="0">
                <a:solidFill>
                  <a:schemeClr val="bg1"/>
                </a:solidFill>
                <a:highlight>
                  <a:srgbClr val="800000"/>
                </a:highlight>
                <a:latin typeface="Arial Narrow" panose="020B0606020202030204" pitchFamily="34" charset="0"/>
              </a:rPr>
              <a:t>PHASE 1: Administrative  Requirements</a:t>
            </a:r>
          </a:p>
          <a:p>
            <a:pPr marL="0" indent="0">
              <a:buNone/>
            </a:pPr>
            <a:r>
              <a:rPr lang="en-ZA" sz="1800" dirty="0">
                <a:latin typeface="Arial Narrow" panose="020B0606020202030204" pitchFamily="34" charset="0"/>
                <a:cs typeface="Arial" panose="020B0604020202020204" pitchFamily="34" charset="0"/>
              </a:rPr>
              <a:t>Bidders are required to submit the required documents and must be completed in full.</a:t>
            </a:r>
          </a:p>
          <a:p>
            <a:pPr marL="457200" indent="-457200">
              <a:buFont typeface="+mj-lt"/>
              <a:buAutoNum type="alphaLcPeriod"/>
            </a:pPr>
            <a:r>
              <a:rPr lang="en-ZA" sz="1800" dirty="0">
                <a:effectLst/>
                <a:latin typeface="Arial Narrow" panose="020B0606020202030204" pitchFamily="34" charset="0"/>
                <a:ea typeface="Calibri" panose="020F0502020204030204" pitchFamily="34" charset="0"/>
                <a:cs typeface="Arial" panose="020B0604020202020204" pitchFamily="34" charset="0"/>
              </a:rPr>
              <a:t>SBD 1 – Invitation form to bid.</a:t>
            </a:r>
          </a:p>
          <a:p>
            <a:pPr marL="457200" indent="-457200">
              <a:buFont typeface="+mj-lt"/>
              <a:buAutoNum type="alphaLcPeriod"/>
            </a:pPr>
            <a:r>
              <a:rPr lang="en-ZA" sz="1800" dirty="0">
                <a:effectLst/>
                <a:latin typeface="Arial Narrow" panose="020B0606020202030204" pitchFamily="34" charset="0"/>
                <a:ea typeface="Calibri" panose="020F0502020204030204" pitchFamily="34" charset="0"/>
                <a:cs typeface="Arial" panose="020B0604020202020204" pitchFamily="34" charset="0"/>
              </a:rPr>
              <a:t>Proof of Authority – This is a company resolution for the capacity under which this bid is signed as per SBD 1</a:t>
            </a:r>
            <a:r>
              <a:rPr lang="en-ZA" sz="1800" dirty="0">
                <a:latin typeface="Arial Narrow" panose="020B0606020202030204" pitchFamily="34" charset="0"/>
                <a:ea typeface="Calibri" panose="020F0502020204030204" pitchFamily="34" charset="0"/>
                <a:cs typeface="Arial" panose="020B0604020202020204" pitchFamily="34" charset="0"/>
              </a:rPr>
              <a:t>.</a:t>
            </a:r>
            <a:endParaRPr lang="en-ZA" sz="1800" dirty="0">
              <a:effectLst/>
              <a:latin typeface="Arial Narrow" panose="020B0606020202030204" pitchFamily="34" charset="0"/>
              <a:ea typeface="Calibri" panose="020F0502020204030204" pitchFamily="34" charset="0"/>
              <a:cs typeface="Arial" panose="020B0604020202020204" pitchFamily="34" charset="0"/>
            </a:endParaRPr>
          </a:p>
          <a:p>
            <a:pPr marL="457200" indent="-457200">
              <a:buFont typeface="+mj-lt"/>
              <a:buAutoNum type="alphaLcPeriod"/>
            </a:pPr>
            <a:r>
              <a:rPr lang="en-ZA" sz="1800" dirty="0">
                <a:effectLst/>
                <a:latin typeface="Arial Narrow" panose="020B0606020202030204" pitchFamily="34" charset="0"/>
                <a:ea typeface="Calibri" panose="020F0502020204030204" pitchFamily="34" charset="0"/>
                <a:cs typeface="Arial" panose="020B0604020202020204" pitchFamily="34" charset="0"/>
              </a:rPr>
              <a:t>SBD 4 – Bidders Disclosure  </a:t>
            </a:r>
          </a:p>
          <a:p>
            <a:pPr marL="457200" indent="-457200">
              <a:buFont typeface="+mj-lt"/>
              <a:buAutoNum type="alphaLcPeriod"/>
            </a:pPr>
            <a:r>
              <a:rPr lang="en-ZA" sz="1800" dirty="0">
                <a:effectLst/>
                <a:latin typeface="Arial Narrow" panose="020B0606020202030204" pitchFamily="34" charset="0"/>
                <a:ea typeface="Calibri" panose="020F0502020204030204" pitchFamily="34" charset="0"/>
                <a:cs typeface="Arial" panose="020B0604020202020204" pitchFamily="34" charset="0"/>
              </a:rPr>
              <a:t>SBD 6.1 – Preference points claim form</a:t>
            </a:r>
          </a:p>
          <a:p>
            <a:pPr marL="457200" indent="-457200">
              <a:buFont typeface="+mj-lt"/>
              <a:buAutoNum type="alphaLcPeriod"/>
            </a:pPr>
            <a:r>
              <a:rPr lang="en-ZA" sz="1800" dirty="0">
                <a:effectLst/>
                <a:latin typeface="Arial Narrow" panose="020B0606020202030204" pitchFamily="34" charset="0"/>
                <a:ea typeface="Calibri" panose="020F0502020204030204" pitchFamily="34" charset="0"/>
                <a:cs typeface="Arial" panose="020B0604020202020204" pitchFamily="34" charset="0"/>
              </a:rPr>
              <a:t>TCD 13 and 13.1 Authorisation Declaration</a:t>
            </a:r>
            <a:endParaRPr lang="en-ZA" sz="1800" dirty="0">
              <a:latin typeface="Arial Narrow" panose="020B0606020202030204" pitchFamily="34" charset="0"/>
              <a:ea typeface="Calibri" panose="020F0502020204030204" pitchFamily="34" charset="0"/>
              <a:cs typeface="Arial" panose="020B0604020202020204" pitchFamily="34" charset="0"/>
            </a:endParaRPr>
          </a:p>
          <a:p>
            <a:pPr marL="457200" indent="-457200">
              <a:buFont typeface="+mj-lt"/>
              <a:buAutoNum type="alphaLcPeriod"/>
            </a:pPr>
            <a:r>
              <a:rPr lang="en-ZA" sz="1800" dirty="0">
                <a:effectLst/>
                <a:latin typeface="Arial Narrow" panose="020B0606020202030204" pitchFamily="34" charset="0"/>
                <a:ea typeface="Calibri" panose="020F0502020204030204" pitchFamily="34" charset="0"/>
                <a:cs typeface="Arial" panose="020B0604020202020204" pitchFamily="34" charset="0"/>
              </a:rPr>
              <a:t>Central Supplier Database</a:t>
            </a:r>
          </a:p>
          <a:p>
            <a:pPr marL="457200" indent="-457200">
              <a:buFont typeface="+mj-lt"/>
              <a:buAutoNum type="alphaLcPeriod"/>
            </a:pPr>
            <a:r>
              <a:rPr lang="en-ZA" sz="1800" dirty="0">
                <a:effectLst/>
                <a:latin typeface="Arial Narrow" panose="020B0606020202030204" pitchFamily="34" charset="0"/>
                <a:ea typeface="Calibri" panose="020F0502020204030204" pitchFamily="34" charset="0"/>
                <a:cs typeface="Arial" panose="020B0604020202020204" pitchFamily="34" charset="0"/>
              </a:rPr>
              <a:t>Written Confirmation to disclose tax status</a:t>
            </a:r>
          </a:p>
          <a:p>
            <a:pPr marL="457200" indent="-457200">
              <a:buFont typeface="+mj-lt"/>
              <a:buAutoNum type="alphaLcPeriod"/>
            </a:pPr>
            <a:r>
              <a:rPr lang="en-ZA" sz="1800" dirty="0">
                <a:latin typeface="Arial Narrow" panose="020B0606020202030204" pitchFamily="34" charset="0"/>
                <a:ea typeface="Calibri" panose="020F0502020204030204" pitchFamily="34" charset="0"/>
                <a:cs typeface="Arial" panose="020B0604020202020204" pitchFamily="34" charset="0"/>
              </a:rPr>
              <a:t>Company registration documents issued by CIPC</a:t>
            </a:r>
          </a:p>
          <a:p>
            <a:pPr marL="457200" marR="0" lvl="0" indent="-457200" algn="l" defTabSz="685800" rtl="0" eaLnBrk="1" fontAlgn="auto" latinLnBrk="0" hangingPunct="1">
              <a:lnSpc>
                <a:spcPct val="90000"/>
              </a:lnSpc>
              <a:spcBef>
                <a:spcPts val="750"/>
              </a:spcBef>
              <a:spcAft>
                <a:spcPts val="0"/>
              </a:spcAft>
              <a:buClrTx/>
              <a:buSzTx/>
              <a:buFont typeface="+mj-lt"/>
              <a:buAutoNum type="alphaLcPeriod"/>
              <a:tabLst/>
              <a:defRPr/>
            </a:pPr>
            <a:r>
              <a:rPr kumimoji="0" lang="en-ZA" sz="1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Copy of Identity Document (Directors/Owners)</a:t>
            </a:r>
          </a:p>
          <a:p>
            <a:pPr marL="0" indent="0">
              <a:buNone/>
            </a:pPr>
            <a:endParaRPr lang="en-ZA" sz="1800" dirty="0">
              <a:latin typeface="Arial Narrow" panose="020B0606020202030204" pitchFamily="34" charset="0"/>
              <a:ea typeface="Calibri" panose="020F0502020204030204" pitchFamily="34" charset="0"/>
              <a:cs typeface="Arial" panose="020B0604020202020204" pitchFamily="34" charset="0"/>
            </a:endParaRPr>
          </a:p>
          <a:p>
            <a:pPr marL="457200" indent="-457200">
              <a:buFont typeface="+mj-lt"/>
              <a:buAutoNum type="alphaLcPeriod"/>
            </a:pPr>
            <a:endParaRPr lang="en-ZA" sz="1800" dirty="0">
              <a:effectLst/>
              <a:latin typeface="Arial Narrow" panose="020B0606020202030204" pitchFamily="34" charset="0"/>
              <a:ea typeface="Calibri" panose="020F0502020204030204" pitchFamily="34" charset="0"/>
              <a:cs typeface="Arial" panose="020B0604020202020204" pitchFamily="34" charset="0"/>
            </a:endParaRPr>
          </a:p>
          <a:p>
            <a:pPr marL="457200" indent="-457200">
              <a:buFont typeface="+mj-lt"/>
              <a:buAutoNum type="alphaLcPeriod"/>
            </a:pPr>
            <a:endParaRPr lang="en-ZA" sz="2000" dirty="0"/>
          </a:p>
          <a:p>
            <a:pPr marL="0" indent="0">
              <a:buNone/>
            </a:pPr>
            <a:endParaRPr lang="en-US" sz="2000" dirty="0"/>
          </a:p>
          <a:p>
            <a:endParaRPr lang="en-US" sz="2000" dirty="0"/>
          </a:p>
          <a:p>
            <a:endParaRPr lang="en-ZA" sz="2000" dirty="0">
              <a:highlight>
                <a:srgbClr val="FFFF00"/>
              </a:highlight>
            </a:endParaRPr>
          </a:p>
        </p:txBody>
      </p:sp>
    </p:spTree>
    <p:extLst>
      <p:ext uri="{BB962C8B-B14F-4D97-AF65-F5344CB8AC3E}">
        <p14:creationId xmlns:p14="http://schemas.microsoft.com/office/powerpoint/2010/main" val="712948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B9BCD-B325-43C1-A773-0DC546817870}"/>
              </a:ext>
            </a:extLst>
          </p:cNvPr>
          <p:cNvSpPr>
            <a:spLocks noGrp="1"/>
          </p:cNvSpPr>
          <p:nvPr>
            <p:ph type="title"/>
          </p:nvPr>
        </p:nvSpPr>
        <p:spPr>
          <a:xfrm>
            <a:off x="288099" y="423082"/>
            <a:ext cx="8536487" cy="722138"/>
          </a:xfrm>
        </p:spPr>
        <p:txBody>
          <a:bodyPr>
            <a:noAutofit/>
          </a:bodyPr>
          <a:lstStyle/>
          <a:p>
            <a:pPr>
              <a:lnSpc>
                <a:spcPct val="100000"/>
              </a:lnSpc>
            </a:pPr>
            <a: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RT55-2025: SUPPLY, DELIVERY, INSTALLATION, COMMISSIONING AND MAINTENANCE OF </a:t>
            </a:r>
            <a:b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br>
            <a:r>
              <a:rPr kumimoji="0" lang="en-ZA"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THERAPEUTIC REHABILITATION EQUIPMENTS TO THE STATE FOR THE PERIOD OF SIXTY (60) MONTHS</a:t>
            </a:r>
            <a:endParaRPr lang="en-ZA" sz="1800" dirty="0"/>
          </a:p>
        </p:txBody>
      </p:sp>
      <p:sp>
        <p:nvSpPr>
          <p:cNvPr id="3" name="Content Placeholder 2">
            <a:extLst>
              <a:ext uri="{FF2B5EF4-FFF2-40B4-BE49-F238E27FC236}">
                <a16:creationId xmlns:a16="http://schemas.microsoft.com/office/drawing/2014/main" id="{C5FC441C-556D-4FB2-9BCB-1234D66A0689}"/>
              </a:ext>
            </a:extLst>
          </p:cNvPr>
          <p:cNvSpPr>
            <a:spLocks noGrp="1"/>
          </p:cNvSpPr>
          <p:nvPr>
            <p:ph idx="1"/>
          </p:nvPr>
        </p:nvSpPr>
        <p:spPr>
          <a:xfrm>
            <a:off x="303756" y="1251752"/>
            <a:ext cx="8536487" cy="5395538"/>
          </a:xfrm>
        </p:spPr>
        <p:txBody>
          <a:bodyPr>
            <a:normAutofit/>
          </a:bodyPr>
          <a:lstStyle/>
          <a:p>
            <a:pPr marL="0" lvl="1" indent="0">
              <a:lnSpc>
                <a:spcPct val="110000"/>
              </a:lnSpc>
              <a:spcBef>
                <a:spcPts val="750"/>
              </a:spcBef>
              <a:spcAft>
                <a:spcPts val="600"/>
              </a:spcAft>
              <a:buNone/>
            </a:pPr>
            <a:r>
              <a:rPr lang="en-ZA" b="1" dirty="0">
                <a:solidFill>
                  <a:schemeClr val="bg1"/>
                </a:solidFill>
                <a:highlight>
                  <a:srgbClr val="800000"/>
                </a:highlight>
                <a:latin typeface="Arial Narrow" panose="020B0606020202030204" pitchFamily="34" charset="0"/>
              </a:rPr>
              <a:t>PHASE 2: Mandatory Requirements</a:t>
            </a:r>
            <a:endParaRPr lang="en-US" b="1" dirty="0">
              <a:solidFill>
                <a:schemeClr val="bg1"/>
              </a:solidFill>
              <a:highlight>
                <a:srgbClr val="800000"/>
              </a:highlight>
              <a:latin typeface="Arial Narrow" panose="020B0606020202030204" pitchFamily="34" charset="0"/>
            </a:endParaRPr>
          </a:p>
          <a:p>
            <a:pPr marL="457200" lvl="2" indent="-457200">
              <a:spcBef>
                <a:spcPts val="750"/>
              </a:spcBef>
              <a:spcAft>
                <a:spcPts val="600"/>
              </a:spcAft>
              <a:buFont typeface="+mj-lt"/>
              <a:buAutoNum type="alphaLcPeriod"/>
            </a:pPr>
            <a:r>
              <a:rPr lang="en-ZA" sz="1800" dirty="0">
                <a:latin typeface="Arial Narrow" panose="020B0606020202030204" pitchFamily="34" charset="0"/>
                <a:cs typeface="Arial" panose="020B0604020202020204" pitchFamily="34" charset="0"/>
              </a:rPr>
              <a:t>Pricing Schedule</a:t>
            </a:r>
          </a:p>
          <a:p>
            <a:pPr marL="685800" lvl="3" indent="-342900">
              <a:spcBef>
                <a:spcPts val="750"/>
              </a:spcBef>
              <a:spcAft>
                <a:spcPts val="600"/>
              </a:spcAft>
              <a:buFont typeface="Wingdings" panose="05000000000000000000" pitchFamily="2" charset="2"/>
              <a:buChar char="§"/>
              <a:tabLst>
                <a:tab pos="540385" algn="l"/>
              </a:tabLst>
            </a:pPr>
            <a:endParaRPr lang="en-ZA" sz="1600" dirty="0">
              <a:latin typeface="Arial Narrow" panose="020B0606020202030204" pitchFamily="34" charset="0"/>
              <a:cs typeface="Arial" panose="020B0604020202020204" pitchFamily="34" charset="0"/>
            </a:endParaRPr>
          </a:p>
          <a:p>
            <a:pPr marL="685800" lvl="3" indent="-342900">
              <a:spcBef>
                <a:spcPts val="750"/>
              </a:spcBef>
              <a:spcAft>
                <a:spcPts val="600"/>
              </a:spcAft>
              <a:buFont typeface="Wingdings" panose="05000000000000000000" pitchFamily="2" charset="2"/>
              <a:buChar char="§"/>
              <a:tabLst>
                <a:tab pos="540385" algn="l"/>
              </a:tabLst>
            </a:pPr>
            <a:endParaRPr lang="en-ZA" sz="1600" dirty="0">
              <a:latin typeface="Arial Narrow" panose="020B0606020202030204" pitchFamily="34" charset="0"/>
              <a:cs typeface="Arial" panose="020B0604020202020204" pitchFamily="34" charset="0"/>
            </a:endParaRPr>
          </a:p>
          <a:p>
            <a:pPr marL="685800" lvl="3" indent="-342900">
              <a:spcBef>
                <a:spcPts val="750"/>
              </a:spcBef>
              <a:spcAft>
                <a:spcPts val="600"/>
              </a:spcAft>
              <a:buFont typeface="Wingdings" panose="05000000000000000000" pitchFamily="2" charset="2"/>
              <a:buChar char="§"/>
              <a:tabLst>
                <a:tab pos="540385" algn="l"/>
              </a:tabLst>
            </a:pPr>
            <a:endParaRPr lang="en-ZA" sz="1600" dirty="0">
              <a:latin typeface="Arial Narrow" panose="020B0606020202030204" pitchFamily="34" charset="0"/>
              <a:cs typeface="Arial" panose="020B0604020202020204" pitchFamily="34" charset="0"/>
            </a:endParaRPr>
          </a:p>
          <a:p>
            <a:pPr marL="685800" lvl="3" indent="-342900">
              <a:spcBef>
                <a:spcPts val="750"/>
              </a:spcBef>
              <a:spcAft>
                <a:spcPts val="600"/>
              </a:spcAft>
              <a:buFont typeface="Wingdings" panose="05000000000000000000" pitchFamily="2" charset="2"/>
              <a:buChar char="§"/>
              <a:tabLst>
                <a:tab pos="540385" algn="l"/>
              </a:tabLst>
            </a:pPr>
            <a:endParaRPr lang="en-ZA" sz="1600" dirty="0">
              <a:latin typeface="Arial Narrow" panose="020B0606020202030204" pitchFamily="34" charset="0"/>
              <a:cs typeface="Arial" panose="020B0604020202020204" pitchFamily="34" charset="0"/>
            </a:endParaRPr>
          </a:p>
          <a:p>
            <a:pPr marL="685800" lvl="3" indent="-342900">
              <a:spcBef>
                <a:spcPts val="750"/>
              </a:spcBef>
              <a:spcAft>
                <a:spcPts val="600"/>
              </a:spcAft>
              <a:buFont typeface="Wingdings" panose="05000000000000000000" pitchFamily="2" charset="2"/>
              <a:buChar char="§"/>
              <a:tabLst>
                <a:tab pos="540385" algn="l"/>
              </a:tabLst>
            </a:pPr>
            <a:endParaRPr lang="en-ZA" sz="1600" dirty="0">
              <a:latin typeface="Arial Narrow" panose="020B0606020202030204" pitchFamily="34" charset="0"/>
              <a:cs typeface="Arial" panose="020B0604020202020204" pitchFamily="34" charset="0"/>
            </a:endParaRPr>
          </a:p>
          <a:p>
            <a:pPr marL="685800" lvl="3" indent="-342900">
              <a:spcBef>
                <a:spcPts val="750"/>
              </a:spcBef>
              <a:spcAft>
                <a:spcPts val="600"/>
              </a:spcAft>
              <a:buFont typeface="Wingdings" panose="05000000000000000000" pitchFamily="2" charset="2"/>
              <a:buChar char="§"/>
              <a:tabLst>
                <a:tab pos="540385" algn="l"/>
              </a:tabLst>
            </a:pPr>
            <a:endParaRPr lang="en-ZA" sz="1600" dirty="0">
              <a:latin typeface="Arial Narrow" panose="020B0606020202030204" pitchFamily="34" charset="0"/>
              <a:cs typeface="Arial" panose="020B0604020202020204" pitchFamily="34" charset="0"/>
            </a:endParaRPr>
          </a:p>
          <a:p>
            <a:pPr marL="685800" lvl="3" indent="-342900">
              <a:spcBef>
                <a:spcPts val="750"/>
              </a:spcBef>
              <a:spcAft>
                <a:spcPts val="600"/>
              </a:spcAft>
              <a:buFont typeface="Wingdings" panose="05000000000000000000" pitchFamily="2" charset="2"/>
              <a:buChar char="§"/>
              <a:tabLst>
                <a:tab pos="540385" algn="l"/>
              </a:tabLst>
            </a:pPr>
            <a:endParaRPr lang="en-ZA" sz="1600" dirty="0">
              <a:latin typeface="Arial Narrow" panose="020B0606020202030204" pitchFamily="34" charset="0"/>
              <a:cs typeface="Arial" panose="020B0604020202020204" pitchFamily="34" charset="0"/>
            </a:endParaRPr>
          </a:p>
          <a:p>
            <a:pPr marL="685800" lvl="3" indent="-342900">
              <a:spcBef>
                <a:spcPts val="750"/>
              </a:spcBef>
              <a:spcAft>
                <a:spcPts val="600"/>
              </a:spcAft>
              <a:buFont typeface="Wingdings" panose="05000000000000000000" pitchFamily="2" charset="2"/>
              <a:buChar char="§"/>
              <a:tabLst>
                <a:tab pos="540385" algn="l"/>
              </a:tabLst>
            </a:pPr>
            <a:endParaRPr lang="en-ZA" sz="1600" dirty="0">
              <a:latin typeface="Arial Narrow" panose="020B0606020202030204" pitchFamily="34" charset="0"/>
              <a:cs typeface="Arial" panose="020B0604020202020204" pitchFamily="34" charset="0"/>
            </a:endParaRPr>
          </a:p>
          <a:p>
            <a:pPr marL="685800" lvl="3" indent="-342900">
              <a:spcBef>
                <a:spcPts val="750"/>
              </a:spcBef>
              <a:spcAft>
                <a:spcPts val="600"/>
              </a:spcAft>
              <a:buFont typeface="Wingdings" panose="05000000000000000000" pitchFamily="2" charset="2"/>
              <a:buChar char="§"/>
              <a:tabLst>
                <a:tab pos="540385" algn="l"/>
              </a:tabLst>
            </a:pPr>
            <a:endParaRPr lang="en-ZA" sz="1600" dirty="0">
              <a:latin typeface="Arial Narrow" panose="020B0606020202030204" pitchFamily="34" charset="0"/>
              <a:cs typeface="Arial" panose="020B0604020202020204" pitchFamily="34" charset="0"/>
            </a:endParaRPr>
          </a:p>
          <a:p>
            <a:pPr marL="685800" lvl="3" indent="-342900">
              <a:spcBef>
                <a:spcPts val="750"/>
              </a:spcBef>
              <a:spcAft>
                <a:spcPts val="600"/>
              </a:spcAft>
              <a:buFont typeface="Wingdings" panose="05000000000000000000" pitchFamily="2" charset="2"/>
              <a:buChar char="§"/>
              <a:tabLst>
                <a:tab pos="540385" algn="l"/>
              </a:tabLst>
            </a:pPr>
            <a:endParaRPr lang="en-ZA" sz="1600" dirty="0">
              <a:latin typeface="Arial Narrow" panose="020B0606020202030204" pitchFamily="34" charset="0"/>
              <a:cs typeface="Arial" panose="020B0604020202020204" pitchFamily="34" charset="0"/>
            </a:endParaRPr>
          </a:p>
          <a:p>
            <a:pPr marL="685800" lvl="3" indent="-342900">
              <a:spcBef>
                <a:spcPts val="750"/>
              </a:spcBef>
              <a:spcAft>
                <a:spcPts val="600"/>
              </a:spcAft>
              <a:buFont typeface="Wingdings" panose="05000000000000000000" pitchFamily="2" charset="2"/>
              <a:buChar char="§"/>
              <a:tabLst>
                <a:tab pos="540385" algn="l"/>
              </a:tabLst>
            </a:pPr>
            <a:endParaRPr lang="en-ZA" sz="1600" dirty="0">
              <a:latin typeface="Arial Narrow" panose="020B0606020202030204" pitchFamily="34" charset="0"/>
              <a:cs typeface="Arial" panose="020B0604020202020204" pitchFamily="34" charset="0"/>
            </a:endParaRPr>
          </a:p>
          <a:p>
            <a:pPr marL="685800" lvl="3" indent="-342900">
              <a:spcBef>
                <a:spcPts val="750"/>
              </a:spcBef>
              <a:spcAft>
                <a:spcPts val="600"/>
              </a:spcAft>
              <a:buFont typeface="Wingdings" panose="05000000000000000000" pitchFamily="2" charset="2"/>
              <a:buChar char="§"/>
              <a:tabLst>
                <a:tab pos="540385" algn="l"/>
              </a:tabLst>
            </a:pPr>
            <a:endParaRPr lang="en-ZA" sz="1600" dirty="0">
              <a:latin typeface="Arial Narrow" panose="020B0606020202030204" pitchFamily="34" charset="0"/>
              <a:cs typeface="Arial" panose="020B0604020202020204" pitchFamily="34" charset="0"/>
            </a:endParaRPr>
          </a:p>
          <a:p>
            <a:pPr marL="685800" lvl="3" indent="-342900">
              <a:spcBef>
                <a:spcPts val="750"/>
              </a:spcBef>
              <a:spcAft>
                <a:spcPts val="600"/>
              </a:spcAft>
              <a:buFont typeface="Wingdings" panose="05000000000000000000" pitchFamily="2" charset="2"/>
              <a:buChar char="§"/>
              <a:tabLst>
                <a:tab pos="540385" algn="l"/>
              </a:tabLst>
            </a:pPr>
            <a:endParaRPr lang="en-ZA" sz="1600" dirty="0">
              <a:latin typeface="Arial Narrow" panose="020B0606020202030204" pitchFamily="34" charset="0"/>
              <a:cs typeface="Arial" panose="020B0604020202020204" pitchFamily="34" charset="0"/>
            </a:endParaRPr>
          </a:p>
          <a:p>
            <a:pPr marL="685800" lvl="3" indent="-342900">
              <a:spcBef>
                <a:spcPts val="750"/>
              </a:spcBef>
              <a:spcAft>
                <a:spcPts val="600"/>
              </a:spcAft>
              <a:buFont typeface="Wingdings" panose="05000000000000000000" pitchFamily="2" charset="2"/>
              <a:buChar char="§"/>
              <a:tabLst>
                <a:tab pos="540385" algn="l"/>
              </a:tabLst>
            </a:pPr>
            <a:endParaRPr lang="en-ZA" sz="1600" dirty="0">
              <a:latin typeface="Arial Narrow" panose="020B0606020202030204" pitchFamily="34" charset="0"/>
              <a:cs typeface="Arial" panose="020B0604020202020204" pitchFamily="34" charset="0"/>
            </a:endParaRPr>
          </a:p>
          <a:p>
            <a:pPr marL="685800" lvl="3" indent="-342900">
              <a:spcBef>
                <a:spcPts val="750"/>
              </a:spcBef>
              <a:spcAft>
                <a:spcPts val="600"/>
              </a:spcAft>
              <a:buFont typeface="Wingdings" panose="05000000000000000000" pitchFamily="2" charset="2"/>
              <a:buChar char="§"/>
              <a:tabLst>
                <a:tab pos="540385" algn="l"/>
              </a:tabLst>
            </a:pPr>
            <a:endParaRPr lang="en-ZA" sz="1600" dirty="0">
              <a:latin typeface="Arial Narrow" panose="020B0606020202030204" pitchFamily="34" charset="0"/>
              <a:cs typeface="Arial" panose="020B0604020202020204" pitchFamily="34" charset="0"/>
            </a:endParaRPr>
          </a:p>
          <a:p>
            <a:pPr marL="685800" lvl="3" indent="-342900">
              <a:spcBef>
                <a:spcPts val="750"/>
              </a:spcBef>
              <a:spcAft>
                <a:spcPts val="600"/>
              </a:spcAft>
              <a:buFont typeface="Wingdings" panose="05000000000000000000" pitchFamily="2" charset="2"/>
              <a:buChar char="§"/>
              <a:tabLst>
                <a:tab pos="540385" algn="l"/>
              </a:tabLst>
            </a:pPr>
            <a:endParaRPr lang="en-ZA" sz="1650" dirty="0">
              <a:latin typeface="Arial Narrow" panose="020B0606020202030204" pitchFamily="34" charset="0"/>
              <a:cs typeface="Arial" panose="020B0604020202020204" pitchFamily="34" charset="0"/>
            </a:endParaRPr>
          </a:p>
          <a:p>
            <a:pPr>
              <a:buFont typeface="Wingdings" panose="05000000000000000000" pitchFamily="2" charset="2"/>
              <a:buChar char="§"/>
            </a:pPr>
            <a:endParaRPr lang="en-ZA" b="1" dirty="0"/>
          </a:p>
        </p:txBody>
      </p:sp>
    </p:spTree>
    <p:extLst>
      <p:ext uri="{BB962C8B-B14F-4D97-AF65-F5344CB8AC3E}">
        <p14:creationId xmlns:p14="http://schemas.microsoft.com/office/powerpoint/2010/main" val="3479886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6272E51E1252499E50B09DFB414863" ma:contentTypeVersion="15" ma:contentTypeDescription="Create a new document." ma:contentTypeScope="" ma:versionID="a10f7d0b0f0557624aeb5faad2086a01">
  <xsd:schema xmlns:xsd="http://www.w3.org/2001/XMLSchema" xmlns:xs="http://www.w3.org/2001/XMLSchema" xmlns:p="http://schemas.microsoft.com/office/2006/metadata/properties" xmlns:ns3="c9968551-9431-4fbf-96b0-f2441281689f" xmlns:ns4="7b8fcb1b-b789-46a4-94cb-36d4758294cd" targetNamespace="http://schemas.microsoft.com/office/2006/metadata/properties" ma:root="true" ma:fieldsID="29e6c21e23f4150cc7849a4ecaa09439" ns3:_="" ns4:_="">
    <xsd:import namespace="c9968551-9431-4fbf-96b0-f2441281689f"/>
    <xsd:import namespace="7b8fcb1b-b789-46a4-94cb-36d4758294c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968551-9431-4fbf-96b0-f244128168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8fcb1b-b789-46a4-94cb-36d4758294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c9968551-9431-4fbf-96b0-f2441281689f" xsi:nil="true"/>
  </documentManagement>
</p:properties>
</file>

<file path=customXml/itemProps1.xml><?xml version="1.0" encoding="utf-8"?>
<ds:datastoreItem xmlns:ds="http://schemas.openxmlformats.org/officeDocument/2006/customXml" ds:itemID="{076FAC74-D93A-4D71-A771-8259A75DC2B2}">
  <ds:schemaRefs>
    <ds:schemaRef ds:uri="http://schemas.microsoft.com/sharepoint/v3/contenttype/forms"/>
  </ds:schemaRefs>
</ds:datastoreItem>
</file>

<file path=customXml/itemProps2.xml><?xml version="1.0" encoding="utf-8"?>
<ds:datastoreItem xmlns:ds="http://schemas.openxmlformats.org/officeDocument/2006/customXml" ds:itemID="{09A6DF4C-86F1-4A49-9BB1-BD39E3D8A3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968551-9431-4fbf-96b0-f2441281689f"/>
    <ds:schemaRef ds:uri="7b8fcb1b-b789-46a4-94cb-36d4758294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E89500-D134-4766-8F38-ADEB5B809727}">
  <ds:schemaRefs>
    <ds:schemaRef ds:uri="7b8fcb1b-b789-46a4-94cb-36d4758294cd"/>
    <ds:schemaRef ds:uri="c9968551-9431-4fbf-96b0-f2441281689f"/>
    <ds:schemaRef ds:uri="http://schemas.microsoft.com/office/2006/documentManagement/types"/>
    <ds:schemaRef ds:uri="http://www.w3.org/XML/1998/namespace"/>
    <ds:schemaRef ds:uri="http://schemas.microsoft.com/office/infopath/2007/PartnerControls"/>
    <ds:schemaRef ds:uri="http://purl.org/dc/terms/"/>
    <ds:schemaRef ds:uri="http://purl.org/dc/elements/1.1/"/>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6559</TotalTime>
  <Words>4010</Words>
  <Application>Microsoft Office PowerPoint</Application>
  <PresentationFormat>On-screen Show (4:3)</PresentationFormat>
  <Paragraphs>340</Paragraphs>
  <Slides>23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Aptos Display</vt:lpstr>
      <vt:lpstr>Aptos Narrow</vt:lpstr>
      <vt:lpstr>Arial</vt:lpstr>
      <vt:lpstr>Arial Narrow</vt:lpstr>
      <vt:lpstr>Calibri</vt:lpstr>
      <vt:lpstr>Cambria Math</vt:lpstr>
      <vt:lpstr>Wingdings</vt:lpstr>
      <vt:lpstr>Office Theme</vt:lpstr>
      <vt:lpstr>BRIEFING SESSION PRESENTATION</vt:lpstr>
      <vt:lpstr>    \ RT55-2025: SUPPLY, DELIVERY, INSTALLATION, COMMISSIONING AND MAINTENANCE OF  THERAPEUTIC REHABILITATION EQUIPMENT TO THE STATE FOR THE PERIOD SIXTY (60) MONTHS      </vt:lpstr>
      <vt:lpstr>   </vt:lpstr>
      <vt:lpstr>   RT55-2025: SUPPLY, DELIVERY, INSTALLATION, COMMISSIONING AND MAINTENANCE OF  THERAPEUTIC REHABILITATION EQUIPMENTS TO THE STATE FOR THE PERIOD OF SIXTY (60) MONTHS  4. Bid Timelines  4. Bid Timelines</vt:lpstr>
      <vt:lpstr>RT55-2025: SUPPLY, DELIVERY, INSTALLATION, COMMISSIONING AND MAINTENANCE OF  THERAPEUTIC REHABILITATION EQUIPMENTS TO THE STATE FOR THE PERIOD OF SIXTY (60) MONTHS</vt:lpstr>
      <vt:lpstr>    </vt:lpstr>
      <vt:lpstr>    </vt:lpstr>
      <vt:lpstr>RT55-2025: SUPPLY, DELIVERY, INSTALLATION, COMMISSIONING AND MAINTENANCE OF  THERAPEUTIC REHABILITATION EQUIPMENTS TO THE STATE FOR THE PERIOD OF SIXTY (60) MONTHS </vt:lpstr>
      <vt:lpstr>RT55-2025: SUPPLY, DELIVERY, INSTALLATION, COMMISSIONING AND MAINTENANCE OF  THERAPEUTIC REHABILITATION EQUIPMENTS TO THE STATE FOR THE PERIOD OF SIXTY (60) MONTHS</vt:lpstr>
      <vt:lpstr>RT55-2025: SUPPLY, DELIVERY, INSTALLATION, COMMISSIONING AND MAINTENANCE OF  THERAPEUTIC REHABILITATION EQUIPMENTS TO THE STATE FOR THE PERIOD OF SIXTY (60) MONTHS</vt:lpstr>
      <vt:lpstr>RT55-2025: SUPPLY, DELIVERY, INSTALLATION, COMMISSIONING AND MAINTENANCE OF  THERAPEUTIC REHABILITATION EQUIPMENTS TO THE STATE FOR THE PERIOD OF SIXTY (60) MONTHS</vt:lpstr>
      <vt:lpstr>RT55-2025: SUPPLY, DELIVERY, INSTALLATION, COMMISSIONING AND MAINTENANCE OF  THERAPEUTIC REHABILITATION EQUIPMENTS TO THE STATE FOR THE PERIOD OF SIXTY (60) MONTHS</vt:lpstr>
      <vt:lpstr>RT55-2025: SUPPLY, DELIVERY, INSTALLATION, COMMISSIONING AND MAINTENANCE OF  THERAPEUTIC REHABILITATION EQUIPMENTS TO THE STATE FOR THE PERIOD OF SIXTY (60) MONTHS</vt:lpstr>
      <vt:lpstr>RT55-2025: SUPPLY, DELIVERY, INSTALLATION, COMMISSIONING AND MAINTENANCE OF  THERAPEUTIC REHABILITATION EQUIPMENTS TO THE STATE FOR THE PERIOD OF SIXTY (60) MONTHS</vt:lpstr>
      <vt:lpstr>RT55-2025: SUPPLY, DELIVERY, INSTALLATION, COMMISSIONING AND MAINTENANCE OF  THERAPEUTIC REHABILITATION EQUIPMENTS TO THE STATE FOR THE PERIOD OF SIXTY (60) MONTHS</vt:lpstr>
      <vt:lpstr>RT55-2025: SUPPLY, DELIVERY, INSTALLATION, COMMISSIONING AND MAINTENANCE OF  THERAPEUTIC REHABILITATION EQUIPMENTS TO THE STATE FOR THE PERIOD OF SIXTY (60) MONTHS</vt:lpstr>
      <vt:lpstr>RT55-2025: SUPPLY, DELIVERY, INSTALLATION, COMMISSIONING AND MAINTENANCE OF  THERAPEUTIC REHABILITATION EQUIPMENTS TO THE STATE FOR THE PERIOD OF SIXTY (60) MONTHS</vt:lpstr>
      <vt:lpstr>RT55-2025: SUPPLY, DELIVERY, INSTALLATION, COMMISSIONING AND MAINTENANCE OF  THERAPEUTIC REHABILITATION EQUIPMENTS TO THE STATE FOR THE PERIOD OF SIXTY (60) MONTHS</vt:lpstr>
      <vt:lpstr>RT55-2025: SUPPLY, DELIVERY, INSTALLATION, COMMISSIONING AND MAINTENANCE OF  THERAPEUTIC REHABILITATION EQUIPMENTS TO THE STATE FOR THE PERIOD OF SIXTY (60) MONTHS</vt:lpstr>
      <vt:lpstr>RT55-2025: SUPPLY, DELIVERY, INSTALLATION, COMMISSIONING AND MAINTENANCE OF  THERAPEUTIC REHABILITATION EQUIPMENTS TO THE STATE FOR THE PERIOD OF SIXTY (60) MONTHS</vt:lpstr>
      <vt:lpstr>RT55-2025: SUPPLY, DELIVERY, INSTALLATION, COMMISSIONING AND MAINTENANCE OF  THERAPEUTIC REHABILITATION EQUIPMENTS TO THE STATE FOR THE PERIOD OF SIXTY (60) MONTHS </vt:lpstr>
      <vt:lpstr>RT55-2025: SUPPLY, DELIVERY, INSTALLATION, COMMISSIONING AND MAINTENANCE OF  THERAPEUTIC REHABILITATION EQUIPMENTS TO THE STATE FOR THE PERIOD OF SIXTY (60) MONTHS</vt:lpstr>
      <vt:lpstr>RT55-2025: SUPPLY, DELIVERY, INSTALLATION, COMMISSIONING AND MAINTENANCE OF  THERAPEUTIC REHABILITATION EQUIPMENTS TO THE STATE FOR THE PERIOD OF SIXTY (60) MONTHS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Ntsepa Mojapelo</cp:lastModifiedBy>
  <cp:revision>219</cp:revision>
  <dcterms:created xsi:type="dcterms:W3CDTF">2017-06-12T08:43:34Z</dcterms:created>
  <dcterms:modified xsi:type="dcterms:W3CDTF">2024-12-01T20:45:12Z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3c4247e-447d-4732-af29-2e529a4288f1_Enabled">
    <vt:lpwstr>true</vt:lpwstr>
  </property>
  <property fmtid="{D5CDD505-2E9C-101B-9397-08002B2CF9AE}" pid="3" name="MSIP_Label_93c4247e-447d-4732-af29-2e529a4288f1_SetDate">
    <vt:lpwstr>2022-09-21T11:37:54Z</vt:lpwstr>
  </property>
  <property fmtid="{D5CDD505-2E9C-101B-9397-08002B2CF9AE}" pid="4" name="MSIP_Label_93c4247e-447d-4732-af29-2e529a4288f1_Method">
    <vt:lpwstr>Standard</vt:lpwstr>
  </property>
  <property fmtid="{D5CDD505-2E9C-101B-9397-08002B2CF9AE}" pid="5" name="MSIP_Label_93c4247e-447d-4732-af29-2e529a4288f1_Name">
    <vt:lpwstr>93c4247e-447d-4732-af29-2e529a4288f1</vt:lpwstr>
  </property>
  <property fmtid="{D5CDD505-2E9C-101B-9397-08002B2CF9AE}" pid="6" name="MSIP_Label_93c4247e-447d-4732-af29-2e529a4288f1_SiteId">
    <vt:lpwstr>1a45348f-02b4-4f9a-a7a8-7786f6dd3245</vt:lpwstr>
  </property>
  <property fmtid="{D5CDD505-2E9C-101B-9397-08002B2CF9AE}" pid="7" name="MSIP_Label_93c4247e-447d-4732-af29-2e529a4288f1_ActionId">
    <vt:lpwstr>89c292c7-f524-40e4-927c-38cee35a4894</vt:lpwstr>
  </property>
  <property fmtid="{D5CDD505-2E9C-101B-9397-08002B2CF9AE}" pid="8" name="MSIP_Label_93c4247e-447d-4732-af29-2e529a4288f1_ContentBits">
    <vt:lpwstr>0</vt:lpwstr>
  </property>
  <property fmtid="{D5CDD505-2E9C-101B-9397-08002B2CF9AE}" pid="9" name="ContentTypeId">
    <vt:lpwstr>0x010100FF6272E51E1252499E50B09DFB414863</vt:lpwstr>
  </property>
</Properties>
</file>